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57" r:id="rId7"/>
    <p:sldId id="267" r:id="rId8"/>
    <p:sldId id="258" r:id="rId9"/>
    <p:sldId id="259" r:id="rId10"/>
    <p:sldId id="273" r:id="rId11"/>
    <p:sldId id="269" r:id="rId12"/>
    <p:sldId id="274" r:id="rId13"/>
    <p:sldId id="270" r:id="rId14"/>
    <p:sldId id="271" r:id="rId15"/>
    <p:sldId id="266" r:id="rId16"/>
    <p:sldId id="272" r:id="rId17"/>
    <p:sldId id="264" r:id="rId18"/>
    <p:sldId id="275" r:id="rId19"/>
    <p:sldId id="276" r:id="rId20"/>
    <p:sldId id="277" r:id="rId21"/>
    <p:sldId id="278" r:id="rId22"/>
    <p:sldId id="296" r:id="rId23"/>
    <p:sldId id="297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320" r:id="rId34"/>
    <p:sldId id="291" r:id="rId35"/>
    <p:sldId id="290" r:id="rId36"/>
    <p:sldId id="292" r:id="rId37"/>
    <p:sldId id="293" r:id="rId38"/>
    <p:sldId id="294" r:id="rId39"/>
    <p:sldId id="295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9" r:id="rId49"/>
    <p:sldId id="306" r:id="rId50"/>
    <p:sldId id="307" r:id="rId51"/>
    <p:sldId id="311" r:id="rId52"/>
    <p:sldId id="312" r:id="rId53"/>
    <p:sldId id="313" r:id="rId54"/>
    <p:sldId id="315" r:id="rId55"/>
    <p:sldId id="316" r:id="rId56"/>
    <p:sldId id="318" r:id="rId57"/>
    <p:sldId id="319" r:id="rId58"/>
    <p:sldId id="314" r:id="rId59"/>
    <p:sldId id="317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-7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on SHUN" userId="89dd569074c3e6a0" providerId="LiveId" clId="{427A32D7-399D-427C-A02C-0A4BB6EB0562}"/>
    <pc:docChg chg="undo custSel modSld">
      <pc:chgData name="Dowon SHUN" userId="89dd569074c3e6a0" providerId="LiveId" clId="{427A32D7-399D-427C-A02C-0A4BB6EB0562}" dt="2025-07-31T14:30:33.986" v="98" actId="20577"/>
      <pc:docMkLst>
        <pc:docMk/>
      </pc:docMkLst>
      <pc:sldChg chg="modSp mod">
        <pc:chgData name="Dowon SHUN" userId="89dd569074c3e6a0" providerId="LiveId" clId="{427A32D7-399D-427C-A02C-0A4BB6EB0562}" dt="2025-07-31T14:20:58.825" v="6" actId="207"/>
        <pc:sldMkLst>
          <pc:docMk/>
          <pc:sldMk cId="77137239" sldId="257"/>
        </pc:sldMkLst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39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0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1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2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3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4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5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6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7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58.825" v="6" actId="207"/>
          <ac:spMkLst>
            <pc:docMk/>
            <pc:sldMk cId="77137239" sldId="257"/>
            <ac:spMk id="48" creationId="{00000000-0000-0000-0000-000000000000}"/>
          </ac:spMkLst>
        </pc:spChg>
        <pc:spChg chg="mod">
          <ac:chgData name="Dowon SHUN" userId="89dd569074c3e6a0" providerId="LiveId" clId="{427A32D7-399D-427C-A02C-0A4BB6EB0562}" dt="2025-07-31T14:20:38.661" v="5" actId="14100"/>
          <ac:spMkLst>
            <pc:docMk/>
            <pc:sldMk cId="77137239" sldId="257"/>
            <ac:spMk id="49" creationId="{00000000-0000-0000-0000-000000000000}"/>
          </ac:spMkLst>
        </pc:spChg>
        <pc:grpChg chg="mod">
          <ac:chgData name="Dowon SHUN" userId="89dd569074c3e6a0" providerId="LiveId" clId="{427A32D7-399D-427C-A02C-0A4BB6EB0562}" dt="2025-07-31T14:20:38.661" v="5" actId="14100"/>
          <ac:grpSpMkLst>
            <pc:docMk/>
            <pc:sldMk cId="77137239" sldId="257"/>
            <ac:grpSpMk id="50" creationId="{00000000-0000-0000-0000-000000000000}"/>
          </ac:grpSpMkLst>
        </pc:grpChg>
        <pc:picChg chg="mod">
          <ac:chgData name="Dowon SHUN" userId="89dd569074c3e6a0" providerId="LiveId" clId="{427A32D7-399D-427C-A02C-0A4BB6EB0562}" dt="2025-07-31T14:20:38.661" v="5" actId="14100"/>
          <ac:picMkLst>
            <pc:docMk/>
            <pc:sldMk cId="77137239" sldId="257"/>
            <ac:picMk id="4" creationId="{00000000-0000-0000-0000-000000000000}"/>
          </ac:picMkLst>
        </pc:picChg>
      </pc:sldChg>
      <pc:sldChg chg="modSp mod">
        <pc:chgData name="Dowon SHUN" userId="89dd569074c3e6a0" providerId="LiveId" clId="{427A32D7-399D-427C-A02C-0A4BB6EB0562}" dt="2025-07-31T14:21:55.580" v="7" actId="14100"/>
        <pc:sldMkLst>
          <pc:docMk/>
          <pc:sldMk cId="1875238763" sldId="270"/>
        </pc:sldMkLst>
        <pc:spChg chg="mod">
          <ac:chgData name="Dowon SHUN" userId="89dd569074c3e6a0" providerId="LiveId" clId="{427A32D7-399D-427C-A02C-0A4BB6EB0562}" dt="2025-07-31T14:21:55.580" v="7" actId="14100"/>
          <ac:spMkLst>
            <pc:docMk/>
            <pc:sldMk cId="1875238763" sldId="270"/>
            <ac:spMk id="3" creationId="{00000000-0000-0000-0000-000000000000}"/>
          </ac:spMkLst>
        </pc:spChg>
      </pc:sldChg>
      <pc:sldChg chg="modSp mod">
        <pc:chgData name="Dowon SHUN" userId="89dd569074c3e6a0" providerId="LiveId" clId="{427A32D7-399D-427C-A02C-0A4BB6EB0562}" dt="2025-07-31T14:26:23.905" v="53" actId="20577"/>
        <pc:sldMkLst>
          <pc:docMk/>
          <pc:sldMk cId="1814939652" sldId="293"/>
        </pc:sldMkLst>
        <pc:graphicFrameChg chg="modGraphic">
          <ac:chgData name="Dowon SHUN" userId="89dd569074c3e6a0" providerId="LiveId" clId="{427A32D7-399D-427C-A02C-0A4BB6EB0562}" dt="2025-07-31T14:26:23.905" v="53" actId="20577"/>
          <ac:graphicFrameMkLst>
            <pc:docMk/>
            <pc:sldMk cId="1814939652" sldId="293"/>
            <ac:graphicFrameMk id="4" creationId="{00000000-0000-0000-0000-000000000000}"/>
          </ac:graphicFrameMkLst>
        </pc:graphicFrameChg>
      </pc:sldChg>
      <pc:sldChg chg="modSp mod">
        <pc:chgData name="Dowon SHUN" userId="89dd569074c3e6a0" providerId="LiveId" clId="{427A32D7-399D-427C-A02C-0A4BB6EB0562}" dt="2025-07-31T14:26:44.462" v="55" actId="20577"/>
        <pc:sldMkLst>
          <pc:docMk/>
          <pc:sldMk cId="1899193760" sldId="298"/>
        </pc:sldMkLst>
        <pc:graphicFrameChg chg="modGraphic">
          <ac:chgData name="Dowon SHUN" userId="89dd569074c3e6a0" providerId="LiveId" clId="{427A32D7-399D-427C-A02C-0A4BB6EB0562}" dt="2025-07-31T14:26:44.462" v="55" actId="20577"/>
          <ac:graphicFrameMkLst>
            <pc:docMk/>
            <pc:sldMk cId="1899193760" sldId="298"/>
            <ac:graphicFrameMk id="6" creationId="{00000000-0000-0000-0000-000000000000}"/>
          </ac:graphicFrameMkLst>
        </pc:graphicFrameChg>
      </pc:sldChg>
      <pc:sldChg chg="modSp mod">
        <pc:chgData name="Dowon SHUN" userId="89dd569074c3e6a0" providerId="LiveId" clId="{427A32D7-399D-427C-A02C-0A4BB6EB0562}" dt="2025-07-31T14:27:52.072" v="65" actId="20577"/>
        <pc:sldMkLst>
          <pc:docMk/>
          <pc:sldMk cId="1763270561" sldId="299"/>
        </pc:sldMkLst>
        <pc:graphicFrameChg chg="mod modGraphic">
          <ac:chgData name="Dowon SHUN" userId="89dd569074c3e6a0" providerId="LiveId" clId="{427A32D7-399D-427C-A02C-0A4BB6EB0562}" dt="2025-07-31T14:27:52.072" v="65" actId="20577"/>
          <ac:graphicFrameMkLst>
            <pc:docMk/>
            <pc:sldMk cId="1763270561" sldId="299"/>
            <ac:graphicFrameMk id="7" creationId="{00000000-0000-0000-0000-000000000000}"/>
          </ac:graphicFrameMkLst>
        </pc:graphicFrameChg>
      </pc:sldChg>
      <pc:sldChg chg="modSp mod">
        <pc:chgData name="Dowon SHUN" userId="89dd569074c3e6a0" providerId="LiveId" clId="{427A32D7-399D-427C-A02C-0A4BB6EB0562}" dt="2025-07-31T14:28:58.564" v="71" actId="20577"/>
        <pc:sldMkLst>
          <pc:docMk/>
          <pc:sldMk cId="2129386599" sldId="311"/>
        </pc:sldMkLst>
        <pc:graphicFrameChg chg="modGraphic">
          <ac:chgData name="Dowon SHUN" userId="89dd569074c3e6a0" providerId="LiveId" clId="{427A32D7-399D-427C-A02C-0A4BB6EB0562}" dt="2025-07-31T14:28:58.564" v="71" actId="20577"/>
          <ac:graphicFrameMkLst>
            <pc:docMk/>
            <pc:sldMk cId="2129386599" sldId="311"/>
            <ac:graphicFrameMk id="4" creationId="{00000000-0000-0000-0000-000000000000}"/>
          </ac:graphicFrameMkLst>
        </pc:graphicFrameChg>
      </pc:sldChg>
      <pc:sldChg chg="modSp mod">
        <pc:chgData name="Dowon SHUN" userId="89dd569074c3e6a0" providerId="LiveId" clId="{427A32D7-399D-427C-A02C-0A4BB6EB0562}" dt="2025-07-31T14:30:33.986" v="98" actId="20577"/>
        <pc:sldMkLst>
          <pc:docMk/>
          <pc:sldMk cId="300673822" sldId="317"/>
        </pc:sldMkLst>
        <pc:graphicFrameChg chg="mod modGraphic">
          <ac:chgData name="Dowon SHUN" userId="89dd569074c3e6a0" providerId="LiveId" clId="{427A32D7-399D-427C-A02C-0A4BB6EB0562}" dt="2025-07-31T14:30:33.986" v="98" actId="20577"/>
          <ac:graphicFrameMkLst>
            <pc:docMk/>
            <pc:sldMk cId="300673822" sldId="317"/>
            <ac:graphicFrameMk id="4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9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73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3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0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6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1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0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3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8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4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9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5A1F9-9498-4FA5-86F8-8BE7FC444764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9AD51-F37C-40BE-AC2E-82F2BEFF85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83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Xylitol" TargetMode="External"/><Relationship Id="rId3" Type="http://schemas.openxmlformats.org/officeDocument/2006/relationships/hyperlink" Target="https://en.wikipedia.org/wiki/Gum_arabic" TargetMode="External"/><Relationship Id="rId7" Type="http://schemas.openxmlformats.org/officeDocument/2006/relationships/hyperlink" Target="https://en.wikipedia.org/wiki/Erythritol" TargetMode="External"/><Relationship Id="rId2" Type="http://schemas.openxmlformats.org/officeDocument/2006/relationships/hyperlink" Target="https://en.wikipedia.org/wiki/Case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cesulfame_potassium" TargetMode="External"/><Relationship Id="rId5" Type="http://schemas.openxmlformats.org/officeDocument/2006/relationships/hyperlink" Target="https://en.wikipedia.org/wiki/Sugar_substitute" TargetMode="External"/><Relationship Id="rId4" Type="http://schemas.openxmlformats.org/officeDocument/2006/relationships/hyperlink" Target="https://en.wikipedia.org/wiki/Pect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Yeast#Beer" TargetMode="External"/><Relationship Id="rId13" Type="http://schemas.openxmlformats.org/officeDocument/2006/relationships/hyperlink" Target="https://en.wikipedia.org/wiki/Draught_beer" TargetMode="External"/><Relationship Id="rId3" Type="http://schemas.openxmlformats.org/officeDocument/2006/relationships/hyperlink" Target="https://en.wikipedia.org/wiki/Mashing" TargetMode="External"/><Relationship Id="rId7" Type="http://schemas.openxmlformats.org/officeDocument/2006/relationships/hyperlink" Target="https://en.wikipedia.org/wiki/Hopback" TargetMode="External"/><Relationship Id="rId12" Type="http://schemas.openxmlformats.org/officeDocument/2006/relationships/hyperlink" Target="https://en.wikipedia.org/wiki/Cask_al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rewing#Boiling" TargetMode="External"/><Relationship Id="rId11" Type="http://schemas.openxmlformats.org/officeDocument/2006/relationships/hyperlink" Target="https://en.wikipedia.org/wiki/Beer_bottle" TargetMode="External"/><Relationship Id="rId5" Type="http://schemas.openxmlformats.org/officeDocument/2006/relationships/hyperlink" Target="https://en.wikipedia.org/wiki/Hops" TargetMode="External"/><Relationship Id="rId10" Type="http://schemas.openxmlformats.org/officeDocument/2006/relationships/hyperlink" Target="https://en.wikipedia.org/wiki/Heat_exchanger" TargetMode="External"/><Relationship Id="rId4" Type="http://schemas.openxmlformats.org/officeDocument/2006/relationships/hyperlink" Target="https://en.wikipedia.org/wiki/Grain_bill" TargetMode="External"/><Relationship Id="rId9" Type="http://schemas.openxmlformats.org/officeDocument/2006/relationships/hyperlink" Target="https://en.wikipedia.org/wiki/Brewing#Fermenti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2" y="345406"/>
            <a:ext cx="8452954" cy="61091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ko-KR" altLang="en-US" b="1" dirty="0">
                <a:solidFill>
                  <a:srgbClr val="FF0000"/>
                </a:solidFill>
              </a:rPr>
              <a:t>맥주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30045" y="5114369"/>
            <a:ext cx="6858000" cy="1655762"/>
          </a:xfrm>
        </p:spPr>
        <p:txBody>
          <a:bodyPr/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바닷모래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dowonshun@naver.com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8794" y="6400799"/>
            <a:ext cx="742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François </a:t>
            </a:r>
            <a:r>
              <a:rPr lang="en-US" altLang="ko-KR" dirty="0" err="1"/>
              <a:t>Jaques</a:t>
            </a:r>
            <a:r>
              <a:rPr lang="en-US" altLang="ko-KR" dirty="0"/>
              <a:t>: Peasants Enjoying Beer at Pub in Fribourg (Switz.) – (1923)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41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7" y="242192"/>
            <a:ext cx="8155460" cy="64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2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1" y="1133783"/>
            <a:ext cx="8224606" cy="5149987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Reinheitsgebot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2257" y="6397674"/>
            <a:ext cx="7434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1983</a:t>
            </a:r>
            <a:r>
              <a:rPr lang="ko-KR" altLang="en-US" dirty="0">
                <a:solidFill>
                  <a:srgbClr val="FF0000"/>
                </a:solidFill>
              </a:rPr>
              <a:t>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맥주 </a:t>
            </a:r>
            <a:r>
              <a:rPr lang="ko-KR" altLang="en-US" dirty="0" err="1">
                <a:solidFill>
                  <a:srgbClr val="FF0000"/>
                </a:solidFill>
              </a:rPr>
              <a:t>순수령</a:t>
            </a:r>
            <a:r>
              <a:rPr lang="ko-KR" altLang="en-US" dirty="0">
                <a:solidFill>
                  <a:srgbClr val="FF0000"/>
                </a:solidFill>
              </a:rPr>
              <a:t> 제정 </a:t>
            </a:r>
            <a:r>
              <a:rPr lang="en-US" altLang="ko-KR" dirty="0">
                <a:solidFill>
                  <a:srgbClr val="FF0000"/>
                </a:solidFill>
              </a:rPr>
              <a:t>450</a:t>
            </a:r>
            <a:r>
              <a:rPr lang="ko-KR" altLang="en-US" dirty="0">
                <a:solidFill>
                  <a:srgbClr val="FF0000"/>
                </a:solidFill>
              </a:rPr>
              <a:t>주년을 기념하여 서독에서 만든 기념 우표</a:t>
            </a:r>
          </a:p>
        </p:txBody>
      </p:sp>
    </p:spTree>
    <p:extLst>
      <p:ext uri="{BB962C8B-B14F-4D97-AF65-F5344CB8AC3E}">
        <p14:creationId xmlns:p14="http://schemas.microsoft.com/office/powerpoint/2010/main" val="240473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독일맥주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65" y="324607"/>
            <a:ext cx="5185086" cy="63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1" y="4309"/>
            <a:ext cx="8643859" cy="1325563"/>
          </a:xfrm>
        </p:spPr>
        <p:txBody>
          <a:bodyPr>
            <a:normAutofit/>
          </a:bodyPr>
          <a:lstStyle/>
          <a:p>
            <a:r>
              <a:rPr lang="ko-KR" altLang="en-US" sz="3200" b="1" dirty="0"/>
              <a:t>한국맥주가 맛이 없는 이유 </a:t>
            </a:r>
            <a:r>
              <a:rPr lang="en-US" altLang="ko-KR" sz="3200" b="1" dirty="0"/>
              <a:t>1: </a:t>
            </a:r>
            <a:r>
              <a:rPr lang="ko-KR" altLang="en-US" sz="3200" b="1" dirty="0"/>
              <a:t>맥아와 홉의 비율</a:t>
            </a:r>
            <a:endParaRPr lang="ko-KR" altLang="en-US" sz="32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한국의 경우 예전엔 맥아비율이 </a:t>
            </a:r>
            <a:r>
              <a:rPr lang="en-US" altLang="ko-KR" dirty="0"/>
              <a:t>67.7%</a:t>
            </a:r>
            <a:r>
              <a:rPr lang="ko-KR" altLang="en-US" dirty="0"/>
              <a:t>가 넘어야 ‘맥주’로 인정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1999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우리나라의 </a:t>
            </a:r>
            <a:r>
              <a:rPr lang="ko-KR" altLang="en-US" dirty="0" err="1"/>
              <a:t>주세법이</a:t>
            </a:r>
            <a:r>
              <a:rPr lang="ko-KR" altLang="en-US" dirty="0"/>
              <a:t> 바뀜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맥아의 비율이 </a:t>
            </a:r>
            <a:r>
              <a:rPr lang="en-US" altLang="ko-KR" dirty="0"/>
              <a:t>10%</a:t>
            </a:r>
            <a:r>
              <a:rPr lang="ko-KR" altLang="en-US" dirty="0"/>
              <a:t>만 넘으면 맥주로 인정</a:t>
            </a:r>
          </a:p>
        </p:txBody>
      </p:sp>
    </p:spTree>
    <p:extLst>
      <p:ext uri="{BB962C8B-B14F-4D97-AF65-F5344CB8AC3E}">
        <p14:creationId xmlns:p14="http://schemas.microsoft.com/office/powerpoint/2010/main" val="187523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309"/>
            <a:ext cx="9144000" cy="1325563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한국맥주가 맛이 없는 이유 </a:t>
            </a:r>
            <a:r>
              <a:rPr lang="en-US" altLang="ko-KR" sz="2800" b="1" dirty="0"/>
              <a:t>2: </a:t>
            </a:r>
            <a:r>
              <a:rPr lang="ko-KR" altLang="en-US" sz="2800" b="1" dirty="0" err="1"/>
              <a:t>하이그래비티</a:t>
            </a:r>
            <a:r>
              <a:rPr lang="ko-KR" altLang="en-US" sz="2800" b="1" dirty="0"/>
              <a:t> 공법 </a:t>
            </a:r>
            <a:r>
              <a:rPr lang="en-US" altLang="ko-KR" sz="2800" b="1" dirty="0"/>
              <a:t>+ </a:t>
            </a:r>
            <a:r>
              <a:rPr lang="ko-KR" altLang="en-US" sz="2800" b="1" dirty="0"/>
              <a:t>물타기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대부분의 한국맥주는 </a:t>
            </a:r>
            <a:r>
              <a:rPr lang="ko-KR" altLang="en-US" dirty="0" err="1"/>
              <a:t>하이그래비티</a:t>
            </a:r>
            <a:r>
              <a:rPr lang="ko-KR" altLang="en-US" dirty="0"/>
              <a:t> 공법으로 </a:t>
            </a:r>
            <a:r>
              <a:rPr lang="ko-KR" altLang="en-US" dirty="0" err="1"/>
              <a:t>만듬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하이</a:t>
            </a:r>
            <a:r>
              <a:rPr lang="en-US" altLang="ko-KR" dirty="0"/>
              <a:t>-</a:t>
            </a:r>
            <a:r>
              <a:rPr lang="ko-KR" altLang="en-US" dirty="0" err="1"/>
              <a:t>그래비티는</a:t>
            </a:r>
            <a:r>
              <a:rPr lang="ko-KR" altLang="en-US" dirty="0"/>
              <a:t> 제조원가의 절감을 위해 인위적으로 가당을 하여 도수가 높은 원주를 만드는 공법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후 물</a:t>
            </a:r>
            <a:r>
              <a:rPr lang="en-US" altLang="ko-KR" dirty="0"/>
              <a:t>/</a:t>
            </a:r>
            <a:r>
              <a:rPr lang="ko-KR" altLang="en-US" dirty="0"/>
              <a:t>탄산수를 섞어 표준도수 </a:t>
            </a:r>
            <a:r>
              <a:rPr lang="en-US" altLang="ko-KR" dirty="0"/>
              <a:t>(</a:t>
            </a:r>
            <a:r>
              <a:rPr lang="ko-KR" altLang="en-US" dirty="0"/>
              <a:t>약</a:t>
            </a:r>
            <a:r>
              <a:rPr lang="en-US" altLang="ko-KR" dirty="0"/>
              <a:t>5%)</a:t>
            </a:r>
            <a:r>
              <a:rPr lang="ko-KR" altLang="en-US" dirty="0"/>
              <a:t>를  가지는 맥주</a:t>
            </a:r>
            <a:r>
              <a:rPr lang="en-US" altLang="ko-KR" dirty="0"/>
              <a:t>,</a:t>
            </a:r>
            <a:r>
              <a:rPr lang="ko-KR" altLang="en-US" dirty="0"/>
              <a:t>아니 제</a:t>
            </a:r>
            <a:r>
              <a:rPr lang="en-US" altLang="ko-KR" dirty="0"/>
              <a:t>3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발포주를</a:t>
            </a:r>
            <a:r>
              <a:rPr lang="ko-KR" altLang="en-US" dirty="0"/>
              <a:t> 만듦</a:t>
            </a:r>
          </a:p>
        </p:txBody>
      </p:sp>
    </p:spTree>
    <p:extLst>
      <p:ext uri="{BB962C8B-B14F-4D97-AF65-F5344CB8AC3E}">
        <p14:creationId xmlns:p14="http://schemas.microsoft.com/office/powerpoint/2010/main" val="87420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58" y="171980"/>
            <a:ext cx="6297003" cy="64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한국맥주가 맛이 없는 이유 </a:t>
            </a:r>
            <a:r>
              <a:rPr lang="en-US" altLang="ko-KR" sz="2800" b="1" dirty="0"/>
              <a:t>3: </a:t>
            </a:r>
            <a:r>
              <a:rPr lang="ko-KR" altLang="en-US" sz="2800" b="1" dirty="0"/>
              <a:t>유통과정의 뜨거움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맥주가 열과 빛에 </a:t>
            </a:r>
            <a:r>
              <a:rPr lang="ko-KR" altLang="en-US" dirty="0" err="1"/>
              <a:t>민감</a:t>
            </a:r>
            <a:r>
              <a:rPr lang="en-US" altLang="ko-KR" dirty="0"/>
              <a:t> </a:t>
            </a:r>
            <a:r>
              <a:rPr lang="ko-KR" altLang="en-US" dirty="0"/>
              <a:t>그래서 맥주병은 갈색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우리나라는 </a:t>
            </a:r>
            <a:r>
              <a:rPr lang="ko-KR" altLang="en-US" dirty="0" err="1"/>
              <a:t>카고</a:t>
            </a:r>
            <a:r>
              <a:rPr lang="ko-KR" altLang="en-US" dirty="0"/>
              <a:t> 트럭에 때려 실어 운송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40</a:t>
            </a:r>
            <a:r>
              <a:rPr lang="ko-KR" altLang="en-US" dirty="0"/>
              <a:t>도가 넘는 일사 열에도 예외는 없음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 뜨거운 열과 빛에 하루 종일 무방비로 노출 당한 맥주가 각 판매점으로 감</a:t>
            </a:r>
          </a:p>
        </p:txBody>
      </p:sp>
    </p:spTree>
    <p:extLst>
      <p:ext uri="{BB962C8B-B14F-4D97-AF65-F5344CB8AC3E}">
        <p14:creationId xmlns:p14="http://schemas.microsoft.com/office/powerpoint/2010/main" val="129447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147921"/>
            <a:ext cx="3835537" cy="66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9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점입가경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084082"/>
            <a:ext cx="7886700" cy="52271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In South Korea, Additives allowed include Milk- related additives such as Milk, Milk Powder, Milk Cream, </a:t>
            </a:r>
            <a:r>
              <a:rPr lang="en-US" altLang="ko-KR" dirty="0">
                <a:hlinkClick r:id="rId2" tooltip="Casein"/>
              </a:rPr>
              <a:t>Casein</a:t>
            </a:r>
            <a:r>
              <a:rPr lang="en-US" altLang="ko-KR" dirty="0"/>
              <a:t>, Thickening Agents like </a:t>
            </a:r>
            <a:r>
              <a:rPr lang="en-US" altLang="ko-KR" dirty="0">
                <a:hlinkClick r:id="rId3" tooltip="Gum arabic"/>
              </a:rPr>
              <a:t>Arabic Gum</a:t>
            </a:r>
            <a:r>
              <a:rPr lang="en-US" altLang="ko-KR" dirty="0"/>
              <a:t>, </a:t>
            </a:r>
            <a:r>
              <a:rPr lang="en-US" altLang="ko-KR" dirty="0">
                <a:hlinkClick r:id="rId4" tooltip="Pectin"/>
              </a:rPr>
              <a:t>Pectin</a:t>
            </a:r>
            <a:r>
              <a:rPr lang="en-US" altLang="ko-KR" dirty="0"/>
              <a:t> and </a:t>
            </a:r>
            <a:r>
              <a:rPr lang="en-US" altLang="ko-KR" dirty="0">
                <a:hlinkClick r:id="rId5" tooltip="Sugar substitute"/>
              </a:rPr>
              <a:t>Sweeteners</a:t>
            </a:r>
            <a:r>
              <a:rPr lang="en-US" altLang="ko-KR" dirty="0"/>
              <a:t> such as </a:t>
            </a:r>
            <a:r>
              <a:rPr lang="en-US" altLang="ko-KR" dirty="0" err="1">
                <a:hlinkClick r:id="rId6" tooltip="Acesulfame potassium"/>
              </a:rPr>
              <a:t>Acesulfame</a:t>
            </a:r>
            <a:r>
              <a:rPr lang="en-US" altLang="ko-KR" dirty="0">
                <a:hlinkClick r:id="rId6" tooltip="Acesulfame potassium"/>
              </a:rPr>
              <a:t> K</a:t>
            </a:r>
            <a:r>
              <a:rPr lang="en-US" altLang="ko-KR" dirty="0"/>
              <a:t>, </a:t>
            </a:r>
            <a:r>
              <a:rPr lang="en-US" altLang="ko-KR" dirty="0" err="1">
                <a:hlinkClick r:id="rId7" tooltip="Erythritol"/>
              </a:rPr>
              <a:t>Erythritol</a:t>
            </a:r>
            <a:r>
              <a:rPr lang="en-US" altLang="ko-KR" dirty="0"/>
              <a:t>, </a:t>
            </a:r>
            <a:r>
              <a:rPr lang="en-US" altLang="ko-KR" dirty="0">
                <a:hlinkClick r:id="rId8" tooltip="Xylitol"/>
              </a:rPr>
              <a:t>Xylitol</a:t>
            </a:r>
            <a:r>
              <a:rPr lang="en-US" altLang="ko-KR" dirty="0"/>
              <a:t> etc.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Designated uses and tolerance levels of each additive are established on a product-by-product basis regulated by the Korea Ministry of Food &amp; Drug Safety (MFDS) and may differ from the international regulations.</a:t>
            </a:r>
            <a:r>
              <a:rPr lang="en-US" altLang="ko-KR" baseline="30000" dirty="0"/>
              <a:t>*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80" y="6371144"/>
            <a:ext cx="906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*Beer Market Report, Republic of Korea, Gain</a:t>
            </a:r>
            <a:r>
              <a:rPr lang="ko-KR" altLang="en-US" dirty="0"/>
              <a:t> </a:t>
            </a:r>
            <a:r>
              <a:rPr lang="en-US" altLang="ko-KR" dirty="0"/>
              <a:t>Report, USDA Foreign Agricultural Services, 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77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0" y="1683188"/>
            <a:ext cx="923456" cy="13860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66453" y="1554641"/>
            <a:ext cx="69601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하이트 프라임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(Hite Prime)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생산지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한국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도수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4.69% 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형태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라거맥주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제조사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하이트맥주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ALL MALT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제품은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100%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보리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독일맥주순수령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REINHEITSGEBOT)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와 정통의 맥주제조법으로 제조한 제품으로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ALL MALT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특유의 진하고 풍부한 맛으로 시장의 기존제품과는 차별화되며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순수함과 고급스러움을 동시에 부여한 고급제품</a:t>
            </a:r>
          </a:p>
        </p:txBody>
      </p:sp>
      <p:pic>
        <p:nvPicPr>
          <p:cNvPr id="1025" name="_x273933720" descr="EMB00007dc41ec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0" y="3282323"/>
            <a:ext cx="1053187" cy="1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823421" y="3422937"/>
            <a:ext cx="685262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하이트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(Hite)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생산지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한국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도수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4.5% 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형태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라거맥주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제조사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하이트맥주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MF(Micro Filtering)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공법을 이용한 처리로 신선함이 살아 있고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드라이밀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공법으로 쓴맛이 완전 제거된 맥주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국내최초의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</a:rPr>
              <a:t>비열처리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맥주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0" y="5075219"/>
            <a:ext cx="1053187" cy="158399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66453" y="5174717"/>
            <a:ext cx="7040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카프리 </a:t>
            </a:r>
            <a:r>
              <a:rPr lang="en-US" altLang="ko-KR" sz="1400" dirty="0">
                <a:latin typeface="+mn-ea"/>
              </a:rPr>
              <a:t>(Capri)</a:t>
            </a:r>
          </a:p>
          <a:p>
            <a:r>
              <a:rPr lang="ko-KR" altLang="en-US" sz="1400" dirty="0">
                <a:latin typeface="+mn-ea"/>
              </a:rPr>
              <a:t>생산지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한국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도수 </a:t>
            </a:r>
            <a:r>
              <a:rPr lang="en-US" altLang="ko-KR" sz="1400" dirty="0">
                <a:latin typeface="+mn-ea"/>
              </a:rPr>
              <a:t>: 4.2% / </a:t>
            </a:r>
            <a:r>
              <a:rPr lang="ko-KR" altLang="en-US" sz="1400" dirty="0">
                <a:latin typeface="+mn-ea"/>
              </a:rPr>
              <a:t>형태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 err="1">
                <a:latin typeface="+mn-ea"/>
              </a:rPr>
              <a:t>라거맥주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제조사 </a:t>
            </a:r>
            <a:r>
              <a:rPr lang="en-US" altLang="ko-KR" sz="1400" dirty="0">
                <a:latin typeface="+mn-ea"/>
              </a:rPr>
              <a:t>: OB</a:t>
            </a:r>
            <a:r>
              <a:rPr lang="ko-KR" altLang="en-US" sz="1400" dirty="0">
                <a:latin typeface="+mn-ea"/>
              </a:rPr>
              <a:t>맥주</a:t>
            </a:r>
          </a:p>
          <a:p>
            <a:r>
              <a:rPr lang="ko-KR" altLang="en-US" sz="1400" dirty="0">
                <a:latin typeface="+mn-ea"/>
              </a:rPr>
              <a:t>독특하고 개성이 강한 </a:t>
            </a:r>
            <a:r>
              <a:rPr lang="ko-KR" altLang="en-US" sz="1400" dirty="0" err="1">
                <a:latin typeface="+mn-ea"/>
              </a:rPr>
              <a:t>젊은층을</a:t>
            </a:r>
            <a:r>
              <a:rPr lang="ko-KR" altLang="en-US" sz="1400" dirty="0">
                <a:latin typeface="+mn-ea"/>
              </a:rPr>
              <a:t> 위한 맥주로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투명병에서부터 느껴지는 깨끗하고 </a:t>
            </a:r>
            <a:r>
              <a:rPr lang="ko-KR" altLang="en-US" sz="1400" dirty="0" err="1">
                <a:latin typeface="+mn-ea"/>
              </a:rPr>
              <a:t>상쾌느낌을</a:t>
            </a:r>
            <a:r>
              <a:rPr lang="ko-KR" altLang="en-US" sz="1400" dirty="0">
                <a:latin typeface="+mn-ea"/>
              </a:rPr>
              <a:t> 전해주는 프리미엄 맥주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작고 투명한 병과 부드러운 맛으로 젊은 맥주 소비층에 어필 </a:t>
            </a:r>
          </a:p>
          <a:p>
            <a:endParaRPr lang="ko-KR" altLang="en-US" sz="1400" dirty="0">
              <a:latin typeface="+mn-ea"/>
            </a:endParaRPr>
          </a:p>
        </p:txBody>
      </p:sp>
      <p:pic>
        <p:nvPicPr>
          <p:cNvPr id="1027" name="_x64748864" descr="EMB000056e422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" y="166744"/>
            <a:ext cx="2420058" cy="5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1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91549" y="69197"/>
            <a:ext cx="5802457" cy="6720993"/>
            <a:chOff x="1744773" y="54369"/>
            <a:chExt cx="5802457" cy="67209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4773" y="54369"/>
              <a:ext cx="5802457" cy="672099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374968" y="6249394"/>
              <a:ext cx="49649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/>
                <a:t>고대 이집트의 맥주 마시는 모습을 묘사한 그림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16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7" y="1194802"/>
            <a:ext cx="1278918" cy="19195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41754" y="1475733"/>
            <a:ext cx="65675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카스맥주</a:t>
            </a:r>
            <a:r>
              <a:rPr lang="ko-KR" altLang="en-US" sz="1400" dirty="0"/>
              <a:t> </a:t>
            </a:r>
            <a:r>
              <a:rPr lang="en-US" altLang="ko-KR" sz="1400" dirty="0"/>
              <a:t>(Cass)</a:t>
            </a:r>
          </a:p>
          <a:p>
            <a:r>
              <a:rPr lang="ko-KR" altLang="en-US" sz="1400" dirty="0"/>
              <a:t>생산지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도수 </a:t>
            </a:r>
            <a:r>
              <a:rPr lang="en-US" altLang="ko-KR" sz="1400" dirty="0"/>
              <a:t>: 4.5% / </a:t>
            </a:r>
            <a:r>
              <a:rPr lang="ko-KR" altLang="en-US" sz="1400" dirty="0"/>
              <a:t>형태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라거맥주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제조사 </a:t>
            </a:r>
            <a:r>
              <a:rPr lang="en-US" altLang="ko-KR" sz="1400" dirty="0"/>
              <a:t>: OB</a:t>
            </a:r>
            <a:r>
              <a:rPr lang="ko-KR" altLang="en-US" sz="1400" dirty="0"/>
              <a:t>맥주</a:t>
            </a:r>
          </a:p>
          <a:p>
            <a:r>
              <a:rPr lang="ko-KR" altLang="en-US" sz="1400" dirty="0" err="1"/>
              <a:t>카스맥주는</a:t>
            </a:r>
            <a:r>
              <a:rPr lang="ko-KR" altLang="en-US" sz="1400" dirty="0"/>
              <a:t> </a:t>
            </a:r>
            <a:r>
              <a:rPr lang="en-US" altLang="ko-KR" sz="1400" dirty="0"/>
              <a:t>20</a:t>
            </a:r>
            <a:r>
              <a:rPr lang="ko-KR" altLang="en-US" sz="1400" dirty="0"/>
              <a:t>대의 맥주의 맛과 품질을 중요시하는 소비자들을 위한 맥주로서 깨끗한 </a:t>
            </a:r>
            <a:r>
              <a:rPr lang="ko-KR" altLang="en-US" sz="1400" dirty="0" err="1"/>
              <a:t>음용감과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톡쏘는</a:t>
            </a:r>
            <a:r>
              <a:rPr lang="ko-KR" altLang="en-US" sz="1400" dirty="0"/>
              <a:t> 상쾌한 맛이 살아있는 </a:t>
            </a:r>
            <a:r>
              <a:rPr lang="en-US" altLang="ko-KR" sz="1400" dirty="0"/>
              <a:t>100% </a:t>
            </a:r>
            <a:r>
              <a:rPr lang="ko-KR" altLang="en-US" sz="1400" dirty="0" err="1"/>
              <a:t>비열처리</a:t>
            </a:r>
            <a:r>
              <a:rPr lang="ko-KR" altLang="en-US" sz="1400" dirty="0"/>
              <a:t> 맥주</a:t>
            </a:r>
          </a:p>
        </p:txBody>
      </p:sp>
      <p:pic>
        <p:nvPicPr>
          <p:cNvPr id="2051" name="_x145598368" descr="EMB00007dc41ec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2" y="3478077"/>
            <a:ext cx="886949" cy="133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000918" y="3370500"/>
            <a:ext cx="6508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엑스필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Exfeel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생산지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도수 </a:t>
            </a:r>
            <a:r>
              <a:rPr lang="en-US" altLang="ko-KR" sz="1400" dirty="0"/>
              <a:t>: 4.2%a / </a:t>
            </a:r>
            <a:r>
              <a:rPr lang="ko-KR" altLang="en-US" sz="1400" dirty="0"/>
              <a:t>형태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라거맥주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제조사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하이트맥주</a:t>
            </a:r>
            <a:endParaRPr lang="ko-KR" altLang="en-US" sz="1400" dirty="0"/>
          </a:p>
          <a:p>
            <a:r>
              <a:rPr lang="ko-KR" altLang="en-US" sz="1400" dirty="0"/>
              <a:t>국내 최초의 </a:t>
            </a:r>
            <a:r>
              <a:rPr lang="en-US" altLang="ko-KR" sz="1400" dirty="0"/>
              <a:t>"</a:t>
            </a:r>
            <a:r>
              <a:rPr lang="ko-KR" altLang="en-US" sz="1400" dirty="0" err="1"/>
              <a:t>커플맥주</a:t>
            </a:r>
            <a:r>
              <a:rPr lang="en-US" altLang="ko-KR" sz="1400" dirty="0"/>
              <a:t>"(WHITE, BLUE)</a:t>
            </a:r>
            <a:r>
              <a:rPr lang="ko-KR" altLang="en-US" sz="1400" dirty="0"/>
              <a:t>로 </a:t>
            </a:r>
            <a:r>
              <a:rPr lang="en-US" altLang="ko-KR" sz="1400" dirty="0"/>
              <a:t>Package </a:t>
            </a:r>
            <a:r>
              <a:rPr lang="ko-KR" altLang="en-US" sz="1400" dirty="0"/>
              <a:t>차별화를 하였으며</a:t>
            </a:r>
            <a:r>
              <a:rPr lang="en-US" altLang="ko-KR" sz="1400" dirty="0"/>
              <a:t>,TWIST CAP, </a:t>
            </a:r>
            <a:r>
              <a:rPr lang="ko-KR" altLang="en-US" sz="1400" dirty="0" err="1"/>
              <a:t>에머랄드빛의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녹색병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엠보싱병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점자병으로</a:t>
            </a:r>
            <a:r>
              <a:rPr lang="ko-KR" altLang="en-US" sz="1400" dirty="0"/>
              <a:t> 만들어졌으며 저칼로리를 위한 </a:t>
            </a:r>
            <a:r>
              <a:rPr lang="en-US" altLang="ko-KR" sz="1400" dirty="0"/>
              <a:t>SAB(Super Attenuated Brewing) </a:t>
            </a:r>
            <a:r>
              <a:rPr lang="ko-KR" altLang="en-US" sz="1400" dirty="0"/>
              <a:t>공법으로 깨끗한 맛을 느낄 수 있다 </a:t>
            </a:r>
          </a:p>
        </p:txBody>
      </p:sp>
      <p:pic>
        <p:nvPicPr>
          <p:cNvPr id="2053" name="_x145596448" descr="EMB00007dc41ec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61" y="4947681"/>
            <a:ext cx="1220993" cy="18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000918" y="5347848"/>
            <a:ext cx="66159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오비라거</a:t>
            </a:r>
            <a:r>
              <a:rPr lang="ko-KR" altLang="en-US" sz="1400" dirty="0"/>
              <a:t> </a:t>
            </a:r>
            <a:r>
              <a:rPr lang="en-US" altLang="ko-KR" sz="1400" dirty="0"/>
              <a:t>(OB Lager)</a:t>
            </a:r>
          </a:p>
          <a:p>
            <a:r>
              <a:rPr lang="ko-KR" altLang="en-US" sz="1400" dirty="0"/>
              <a:t>생산지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도수 </a:t>
            </a:r>
            <a:r>
              <a:rPr lang="en-US" altLang="ko-KR" sz="1400" dirty="0"/>
              <a:t>: 4.5% / </a:t>
            </a:r>
            <a:r>
              <a:rPr lang="ko-KR" altLang="en-US" sz="1400" dirty="0"/>
              <a:t>형태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라거맥주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제조사 </a:t>
            </a:r>
            <a:r>
              <a:rPr lang="en-US" altLang="ko-KR" sz="1400" dirty="0"/>
              <a:t>: OB</a:t>
            </a:r>
            <a:r>
              <a:rPr lang="ko-KR" altLang="en-US" sz="1400" dirty="0"/>
              <a:t>맥주</a:t>
            </a:r>
          </a:p>
          <a:p>
            <a:r>
              <a:rPr lang="en-US" altLang="ko-KR" sz="1400" dirty="0"/>
              <a:t>1995</a:t>
            </a:r>
            <a:r>
              <a:rPr lang="ko-KR" altLang="en-US" sz="1400" dirty="0"/>
              <a:t>년 </a:t>
            </a:r>
            <a:r>
              <a:rPr lang="en-US" altLang="ko-KR" sz="1400" dirty="0"/>
              <a:t>7</a:t>
            </a:r>
            <a:r>
              <a:rPr lang="ko-KR" altLang="en-US" sz="1400" dirty="0"/>
              <a:t>월 탄생 을 처음 출시되었으며 노하우와 오랜 </a:t>
            </a:r>
            <a:r>
              <a:rPr lang="ko-KR" altLang="en-US" sz="1400" dirty="0" err="1"/>
              <a:t>양조전통으로부터</a:t>
            </a:r>
            <a:r>
              <a:rPr lang="ko-KR" altLang="en-US" sz="1400" dirty="0"/>
              <a:t> 얻어진 품질 관리 능력을 바탕으로 상쾌하면서도 풍부한 맥주 본연의 맛을 지닌 맥주임을 주장</a:t>
            </a:r>
          </a:p>
        </p:txBody>
      </p:sp>
      <p:pic>
        <p:nvPicPr>
          <p:cNvPr id="16" name="_x64748864" descr="EMB000056e422b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" y="166744"/>
            <a:ext cx="2420058" cy="5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09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276076984" descr="EMB00007dc41e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1527584"/>
            <a:ext cx="925158" cy="13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58875" y="1453585"/>
            <a:ext cx="68795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스타우트 </a:t>
            </a:r>
            <a:r>
              <a:rPr lang="en-US" altLang="ko-KR" sz="1400" dirty="0"/>
              <a:t>(stout)</a:t>
            </a:r>
          </a:p>
          <a:p>
            <a:r>
              <a:rPr lang="ko-KR" altLang="en-US" sz="1400" dirty="0"/>
              <a:t>생산지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형태 </a:t>
            </a:r>
            <a:r>
              <a:rPr lang="en-US" altLang="ko-KR" sz="1400" dirty="0"/>
              <a:t>: </a:t>
            </a:r>
            <a:r>
              <a:rPr lang="ko-KR" altLang="en-US" sz="1400" dirty="0"/>
              <a:t>흑맥주 </a:t>
            </a:r>
            <a:r>
              <a:rPr lang="en-US" altLang="ko-KR" sz="1400" dirty="0"/>
              <a:t>/ </a:t>
            </a:r>
            <a:r>
              <a:rPr lang="ko-KR" altLang="en-US" sz="1400" dirty="0"/>
              <a:t>제조사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하이트맥주</a:t>
            </a:r>
            <a:endParaRPr lang="ko-KR" altLang="en-US" sz="1400" dirty="0"/>
          </a:p>
          <a:p>
            <a:r>
              <a:rPr lang="ko-KR" altLang="en-US" sz="1400" dirty="0"/>
              <a:t>흑맥주가 갖고 있는 진한 맛과 향의 스타우트</a:t>
            </a:r>
            <a:r>
              <a:rPr lang="en-US" altLang="ko-KR" sz="1400" dirty="0"/>
              <a:t>- </a:t>
            </a:r>
            <a:r>
              <a:rPr lang="ko-KR" altLang="en-US" sz="1400" dirty="0"/>
              <a:t>특히 별도로 스타우트를 위한 </a:t>
            </a:r>
            <a:r>
              <a:rPr lang="ko-KR" altLang="en-US" sz="1400" dirty="0" err="1"/>
              <a:t>고급원료를</a:t>
            </a:r>
            <a:r>
              <a:rPr lang="ko-KR" altLang="en-US" sz="1400" dirty="0"/>
              <a:t> 사용하여 한층 부드럽고 진한 맛이 살아있다</a:t>
            </a:r>
            <a:r>
              <a:rPr lang="en-US" altLang="ko-KR" sz="1400" dirty="0"/>
              <a:t>. </a:t>
            </a:r>
            <a:r>
              <a:rPr lang="ko-KR" altLang="en-US" sz="1400" dirty="0"/>
              <a:t>쓴 맛이 강하던 기존 외산 흑</a:t>
            </a:r>
          </a:p>
          <a:p>
            <a:r>
              <a:rPr lang="ko-KR" altLang="en-US" sz="1400" dirty="0"/>
              <a:t>맥주와 달리 흑맥주의 맛을 살리고 강한 맛의 부담은 줄여 한국인의 입맛에 맞도록 새롭게 만들었다 </a:t>
            </a:r>
          </a:p>
        </p:txBody>
      </p:sp>
      <p:pic>
        <p:nvPicPr>
          <p:cNvPr id="3075" name="_x276620552" descr="EMB00007dc41e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5" y="3575611"/>
            <a:ext cx="1015675" cy="152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58875" y="3498686"/>
            <a:ext cx="70408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레드 </a:t>
            </a:r>
            <a:r>
              <a:rPr lang="ko-KR" altLang="en-US" sz="1400" dirty="0" err="1"/>
              <a:t>락</a:t>
            </a:r>
            <a:r>
              <a:rPr lang="ko-KR" altLang="en-US" sz="1400" dirty="0"/>
              <a:t> </a:t>
            </a:r>
            <a:r>
              <a:rPr lang="en-US" altLang="ko-KR" sz="1400" dirty="0"/>
              <a:t>(Red Rock)</a:t>
            </a:r>
          </a:p>
          <a:p>
            <a:r>
              <a:rPr lang="ko-KR" altLang="en-US" sz="1400" dirty="0"/>
              <a:t>생산지 </a:t>
            </a:r>
            <a:r>
              <a:rPr lang="en-US" altLang="ko-KR" sz="1400" dirty="0"/>
              <a:t>: </a:t>
            </a:r>
            <a:r>
              <a:rPr lang="ko-KR" altLang="en-US" sz="1400" dirty="0"/>
              <a:t>한국 </a:t>
            </a:r>
            <a:r>
              <a:rPr lang="en-US" altLang="ko-KR" sz="1400" dirty="0"/>
              <a:t>/ </a:t>
            </a:r>
            <a:r>
              <a:rPr lang="ko-KR" altLang="en-US" sz="1400" dirty="0"/>
              <a:t>도수 </a:t>
            </a:r>
            <a:r>
              <a:rPr lang="en-US" altLang="ko-KR" sz="1400" dirty="0"/>
              <a:t>: 5% / </a:t>
            </a:r>
            <a:r>
              <a:rPr lang="ko-KR" altLang="en-US" sz="1400" dirty="0"/>
              <a:t>형태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라거맥주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제조사 </a:t>
            </a:r>
            <a:r>
              <a:rPr lang="en-US" altLang="ko-KR" sz="1400" dirty="0"/>
              <a:t>: OB</a:t>
            </a:r>
            <a:r>
              <a:rPr lang="ko-KR" altLang="en-US" sz="1400" dirty="0"/>
              <a:t>맥주</a:t>
            </a:r>
          </a:p>
          <a:p>
            <a:r>
              <a:rPr lang="ko-KR" altLang="en-US" sz="1400" dirty="0" err="1"/>
              <a:t>레드락은</a:t>
            </a:r>
            <a:r>
              <a:rPr lang="ko-KR" altLang="en-US" sz="1400" dirty="0"/>
              <a:t> 그 이름에서 나타나듯 정열</a:t>
            </a:r>
            <a:r>
              <a:rPr lang="en-US" altLang="ko-KR" sz="1400" dirty="0"/>
              <a:t>,</a:t>
            </a:r>
            <a:r>
              <a:rPr lang="ko-KR" altLang="en-US" sz="1400" dirty="0"/>
              <a:t>열정</a:t>
            </a:r>
            <a:r>
              <a:rPr lang="en-US" altLang="ko-KR" sz="1400" dirty="0"/>
              <a:t>,</a:t>
            </a:r>
            <a:r>
              <a:rPr lang="ko-KR" altLang="en-US" sz="1400" dirty="0"/>
              <a:t>강함을 나타내는 붉은 바위를 의미하며 </a:t>
            </a:r>
            <a:r>
              <a:rPr lang="en-US" altLang="ko-KR" sz="1400" dirty="0"/>
              <a:t>ROCK</a:t>
            </a:r>
            <a:r>
              <a:rPr lang="ko-KR" altLang="en-US" sz="1400" dirty="0"/>
              <a:t>은 본래의 의미뿐만 아니라 젊음</a:t>
            </a:r>
            <a:r>
              <a:rPr lang="en-US" altLang="ko-KR" sz="1400" dirty="0"/>
              <a:t>, </a:t>
            </a:r>
            <a:r>
              <a:rPr lang="ko-KR" altLang="en-US" sz="1400" dirty="0"/>
              <a:t>음악</a:t>
            </a:r>
            <a:r>
              <a:rPr lang="en-US" altLang="ko-KR" sz="1400" dirty="0"/>
              <a:t>, </a:t>
            </a:r>
            <a:r>
              <a:rPr lang="ko-KR" altLang="en-US" sz="1400" dirty="0"/>
              <a:t>발산을 상징하는 </a:t>
            </a:r>
            <a:r>
              <a:rPr lang="en-US" altLang="ko-KR" sz="1400" dirty="0"/>
              <a:t>ROCK AND ROLL</a:t>
            </a:r>
            <a:r>
              <a:rPr lang="ko-KR" altLang="en-US" sz="1400" dirty="0"/>
              <a:t>의 의미도 함께 내포하고 있어 </a:t>
            </a:r>
            <a:r>
              <a:rPr lang="ko-KR" altLang="en-US" sz="1400" dirty="0" err="1"/>
              <a:t>황색맥주가</a:t>
            </a:r>
            <a:r>
              <a:rPr lang="ko-KR" altLang="en-US" sz="1400" dirty="0"/>
              <a:t> 전부인 국내맥주시장에서 신선한 바람과 특히 </a:t>
            </a:r>
            <a:r>
              <a:rPr lang="ko-KR" altLang="en-US" sz="1400" dirty="0" err="1"/>
              <a:t>젊은층의</a:t>
            </a:r>
            <a:r>
              <a:rPr lang="ko-KR" altLang="en-US" sz="1400" dirty="0"/>
              <a:t> 사랑을 받고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국내 최초의 </a:t>
            </a:r>
            <a:r>
              <a:rPr lang="ko-KR" altLang="en-US" sz="1400" dirty="0" err="1"/>
              <a:t>홍맥주로서</a:t>
            </a:r>
            <a:r>
              <a:rPr lang="en-US" altLang="ko-KR" sz="1400" dirty="0"/>
              <a:t>, </a:t>
            </a:r>
            <a:r>
              <a:rPr lang="ko-KR" altLang="en-US" sz="1400" dirty="0"/>
              <a:t>진하면서도 부드러운 맛이 특징인 프리미엄 맥주이다</a:t>
            </a:r>
            <a:r>
              <a:rPr lang="en-US" altLang="ko-KR" sz="1400" dirty="0"/>
              <a:t>.</a:t>
            </a:r>
          </a:p>
        </p:txBody>
      </p:sp>
      <p:pic>
        <p:nvPicPr>
          <p:cNvPr id="11" name="_x64748864" descr="EMB000056e422b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" y="166744"/>
            <a:ext cx="2420058" cy="5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80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94329"/>
              </p:ext>
            </p:extLst>
          </p:nvPr>
        </p:nvGraphicFramePr>
        <p:xfrm>
          <a:off x="3394037" y="809625"/>
          <a:ext cx="5400339" cy="5825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339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527586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하이네켄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다크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(Heineken Dark)</a:t>
                      </a:r>
                    </a:p>
                    <a:p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5% 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흑맥주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제조사 </a:t>
                      </a:r>
                      <a:r>
                        <a:rPr lang="en-US" altLang="ko-KR" dirty="0"/>
                        <a:t>: Heineken</a:t>
                      </a:r>
                    </a:p>
                    <a:p>
                      <a:r>
                        <a:rPr lang="ko-KR" altLang="en-US" dirty="0"/>
                        <a:t>세계에서 두번째로 잘 팔린다는 맥주 </a:t>
                      </a:r>
                      <a:r>
                        <a:rPr lang="ko-KR" altLang="en-US" dirty="0" err="1"/>
                        <a:t>하이네켄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세계 제일의 맥주 수출브랜드로 명성을 떨치고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하이네켄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(HEINEKEN) </a:t>
                      </a:r>
                    </a:p>
                    <a:p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5% 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라거맥주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제조사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하이네켄</a:t>
                      </a:r>
                      <a:endParaRPr lang="ko-KR" altLang="en-US" dirty="0"/>
                    </a:p>
                    <a:p>
                      <a:r>
                        <a:rPr lang="ko-KR" altLang="en-US" dirty="0"/>
                        <a:t>일찍부터 동남아시아에 진출 최초의 다국적 맥주회사가 된 </a:t>
                      </a:r>
                      <a:r>
                        <a:rPr lang="ko-KR" altLang="en-US" dirty="0" err="1"/>
                        <a:t>하이네켄은</a:t>
                      </a:r>
                      <a:r>
                        <a:rPr lang="ko-KR" altLang="en-US" dirty="0"/>
                        <a:t> 현재 세계에서 세번째로 큰 맥주회사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 err="1"/>
                        <a:t>네델란드식</a:t>
                      </a:r>
                      <a:r>
                        <a:rPr lang="ko-KR" altLang="en-US" dirty="0"/>
                        <a:t> 맥주의 독특한 효모의 맛과 향기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그리고 깔끔한 뒷맛을 자랑하는 대표적인 프리미엄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r>
                        <a:rPr lang="ko-KR" altLang="en-US" dirty="0"/>
                        <a:t>암스테르담 </a:t>
                      </a:r>
                      <a:r>
                        <a:rPr lang="ko-KR" altLang="en-US" dirty="0" err="1"/>
                        <a:t>마리너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(AMSTERDAM Mariner)</a:t>
                      </a:r>
                    </a:p>
                    <a:p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4.8% 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라거맥주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제조사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그로쉬</a:t>
                      </a:r>
                      <a:r>
                        <a:rPr lang="ko-KR" altLang="en-US" dirty="0"/>
                        <a:t> 인터내셔널</a:t>
                      </a:r>
                    </a:p>
                    <a:p>
                      <a:r>
                        <a:rPr lang="ko-KR" altLang="en-US" dirty="0"/>
                        <a:t>암스테르담 맥주는 튤립과 풍차의 나라 </a:t>
                      </a:r>
                      <a:r>
                        <a:rPr lang="ko-KR" altLang="en-US" dirty="0" err="1"/>
                        <a:t>네델란드의</a:t>
                      </a:r>
                      <a:r>
                        <a:rPr lang="ko-KR" altLang="en-US" dirty="0"/>
                        <a:t> 유서 깊은 맥주회사 </a:t>
                      </a:r>
                      <a:r>
                        <a:rPr lang="ko-KR" altLang="en-US" dirty="0" err="1"/>
                        <a:t>그로쉬사의</a:t>
                      </a:r>
                      <a:r>
                        <a:rPr lang="ko-KR" altLang="en-US" dirty="0"/>
                        <a:t> 세계적인 명품브랜드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톡 쏘는 </a:t>
                      </a:r>
                      <a:r>
                        <a:rPr lang="ko-KR" altLang="en-US" dirty="0" err="1"/>
                        <a:t>호프향과</a:t>
                      </a:r>
                      <a:r>
                        <a:rPr lang="ko-KR" altLang="en-US" dirty="0"/>
                        <a:t> 부드럽고 순한 맛이 특징인 정통 </a:t>
                      </a:r>
                      <a:r>
                        <a:rPr lang="ko-KR" altLang="en-US" dirty="0" err="1"/>
                        <a:t>프레미엄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라거맥주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4" name="_x69065640" descr="EMB000056e422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136084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69062680" descr="EMB000056e4220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315822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68468464" descr="EMB0000812836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2920"/>
            <a:ext cx="2081605" cy="5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69063320" descr="EMB000056e4220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523359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19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606372"/>
              </p:ext>
            </p:extLst>
          </p:nvPr>
        </p:nvGraphicFramePr>
        <p:xfrm>
          <a:off x="2557369" y="764580"/>
          <a:ext cx="6158754" cy="5655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58754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236158"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그롤쉬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Grolsch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kern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생산지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네델란드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도수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: 5% / 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형태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라거맥주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제조사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en-US" altLang="ko-KR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Grolsche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Bierbrouwerij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Nederland B.V.</a:t>
                      </a:r>
                      <a:endParaRPr lang="ko-KR" altLang="en-US" kern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그롤쉬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프리미엄 맥주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엄선된 최상급의 원료만을 사용하며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보통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주 동안만 숙성하는 다른 맥주와는 달리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주 동안 </a:t>
                      </a: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숙성시키며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중 </a:t>
                      </a:r>
                      <a:r>
                        <a:rPr lang="ko-KR" altLang="en-US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냉각필터링</a:t>
                      </a:r>
                      <a:r>
                        <a:rPr lang="ko-KR" altLang="en-US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 시스템을 거쳐 생산되어 맥주 고유의 향이 풍부하고 오랫동안 지속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8089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그롤쉬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스윙탑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Grolsch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swingtop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생산지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네델란드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도수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5% /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형태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라거맥주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695799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그롤쉬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엠버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에일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Grolsch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 Amber Ale) 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생산지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네델란드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도수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5% /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형태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에일맥주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제조사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: 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Grolsche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 err="1">
                          <a:latin typeface="+mj-ea"/>
                          <a:ea typeface="+mj-ea"/>
                        </a:rPr>
                        <a:t>Bierbrouwerij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 Nederland B.V.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  <a:p>
                      <a:pPr fontAlgn="base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세기에 걸쳐 내려온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제조비법에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따라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그롤쉬의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브르마스터가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특허 낸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그롤쉬만의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이스트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유럽에서 봄에 생산되는 대맥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약간의 소맥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그리고 여러 가지 타입의 호프를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브랜딩한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믹스 호프를 엄선하여 제조한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그롤쉬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에일맥주는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호박색을 띤 풍부한 향과 부드럽고 깨끗한 맛을 지닌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에일맥주의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대명사이다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.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미국 맥주 스타일의 부드러운 맛을 좋아하는 젊은 층 및 여성 맥주 애호가의 미각을</a:t>
                      </a:r>
                      <a:r>
                        <a:rPr lang="ko-KR" altLang="en-US" baseline="0" dirty="0">
                          <a:latin typeface="+mj-ea"/>
                          <a:ea typeface="+mj-ea"/>
                        </a:rPr>
                        <a:t> 겨냥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59373"/>
                  </a:ext>
                </a:extLst>
              </a:tr>
            </a:tbl>
          </a:graphicData>
        </a:graphic>
      </p:graphicFrame>
      <p:pic>
        <p:nvPicPr>
          <p:cNvPr id="3" name="_x69065160" descr="EMB000056e422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93" y="110265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69063960" descr="EMB000056e422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93" y="261410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8468464" descr="EMB0000812836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4246"/>
            <a:ext cx="1911831" cy="4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50881752" descr="EMB00003e3410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21" y="4293607"/>
            <a:ext cx="992418" cy="148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1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1" name="_x69067560" descr="EMB000056e422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6" y="146842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_x71344952" descr="EMB000056e422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6" y="306862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2022438" y="1326222"/>
            <a:ext cx="6987091" cy="13542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오렌지붐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캔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(ORANGEBOOM CAN)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 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생산지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네델란드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도수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5%/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제조사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유나이티드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닷치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</a:rPr>
              <a:t> 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100%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몰트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,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호프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물만으로 생산된</a:t>
            </a:r>
            <a:r>
              <a:rPr kumimoji="0" lang="ko-KR" altLang="en-US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맥주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네델란드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왕실의 문장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오렌지의 나무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오렌지 붐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로부터 이름이 붙여졌다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1970441" y="2791630"/>
            <a:ext cx="703908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오렌지붐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Oranjeboom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생산지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네델란드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도수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5% /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형태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라거맥주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갈증해소가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가장 뛰어난 최상의 품질과 신뢰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거짓없는 특징으로 유명하다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en-US" altLang="ko-KR" dirty="0">
              <a:solidFill>
                <a:srgbClr val="000000"/>
              </a:solidFill>
              <a:latin typeface="바탕" panose="02030600000101010101" pitchFamily="18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오란제품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프리미엄</a:t>
            </a:r>
            <a:r>
              <a:rPr kumimoji="0" lang="ko-KR" altLang="en-US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필스너는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도의 알코올 도수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바탕" panose="02030600000101010101" pitchFamily="18" charset="-127"/>
              <a:ea typeface="굴림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오렌지붐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올드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브윈은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 단맛이 느껴짐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anose="02030600000101010101" pitchFamily="18" charset="-127"/>
                <a:ea typeface="굴림" panose="020B0600000101010101" pitchFamily="50" charset="-127"/>
              </a:rPr>
              <a:t>알콜 도수는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2.5</a:t>
            </a:r>
            <a:r>
              <a:rPr lang="ko-KR" altLang="en-US" dirty="0">
                <a:solidFill>
                  <a:srgbClr val="000000"/>
                </a:solidFill>
                <a:latin typeface="바탕" panose="02030600000101010101" pitchFamily="18" charset="-127"/>
                <a:ea typeface="굴림" panose="020B0600000101010101" pitchFamily="50" charset="-127"/>
              </a:rPr>
              <a:t>도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_x68468464" descr="EMB0000812836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4478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2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76942032" descr="EMB00007dc41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" y="258184"/>
            <a:ext cx="2717904" cy="6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762317"/>
              </p:ext>
            </p:extLst>
          </p:nvPr>
        </p:nvGraphicFramePr>
        <p:xfrm>
          <a:off x="3377901" y="1204856"/>
          <a:ext cx="5400339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339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7251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 </a:t>
                      </a:r>
                      <a:r>
                        <a:rPr lang="ko-KR" altLang="en-US" dirty="0" err="1"/>
                        <a:t>트라페</a:t>
                      </a:r>
                      <a:r>
                        <a:rPr lang="ko-KR" altLang="en-US" dirty="0"/>
                        <a:t> 블론드 </a:t>
                      </a:r>
                      <a:r>
                        <a:rPr lang="en-US" altLang="ko-KR" dirty="0"/>
                        <a:t>(LA TRAFFE BLOND)</a:t>
                      </a:r>
                    </a:p>
                    <a:p>
                      <a:pPr latinLnBrk="1"/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6.5%/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TRAPPIST </a:t>
                      </a:r>
                    </a:p>
                    <a:p>
                      <a:pPr latinLnBrk="1"/>
                      <a:r>
                        <a:rPr lang="ko-KR" altLang="en-US" dirty="0"/>
                        <a:t>네덜란드에서는 </a:t>
                      </a:r>
                      <a:r>
                        <a:rPr lang="en-US" altLang="ko-KR" dirty="0"/>
                        <a:t>Zundert</a:t>
                      </a:r>
                      <a:r>
                        <a:rPr lang="ko-KR" altLang="en-US" dirty="0"/>
                        <a:t>와 함께 </a:t>
                      </a:r>
                      <a:r>
                        <a:rPr lang="en-US" altLang="ko-KR" dirty="0"/>
                        <a:t>Trappist </a:t>
                      </a:r>
                      <a:r>
                        <a:rPr lang="ko-KR" altLang="en-US" dirty="0"/>
                        <a:t>맥주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생산 수도원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에일 맥주인 라 </a:t>
                      </a:r>
                      <a:r>
                        <a:rPr lang="ko-KR" altLang="en-US" dirty="0" err="1"/>
                        <a:t>트라페에는</a:t>
                      </a:r>
                      <a:r>
                        <a:rPr lang="ko-KR" altLang="en-US" dirty="0"/>
                        <a:t> 효모가 포함되어 있어 </a:t>
                      </a:r>
                      <a:r>
                        <a:rPr lang="ko-KR" altLang="en-US" dirty="0" err="1"/>
                        <a:t>병입</a:t>
                      </a:r>
                      <a:r>
                        <a:rPr lang="ko-KR" altLang="en-US" dirty="0"/>
                        <a:t> 후에도 발효가 진행되는 이차 숙성 효과를 가짐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 </a:t>
                      </a:r>
                      <a:r>
                        <a:rPr lang="ko-KR" altLang="en-US" dirty="0" err="1"/>
                        <a:t>트라페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듀블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(LA TRAFFE DUBBEL)</a:t>
                      </a:r>
                    </a:p>
                    <a:p>
                      <a:pPr latinLnBrk="1"/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7% 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TRAPPIST </a:t>
                      </a:r>
                    </a:p>
                    <a:p>
                      <a:pPr latinLnBrk="1"/>
                      <a:r>
                        <a:rPr lang="ko-KR" altLang="en-US" dirty="0"/>
                        <a:t>전통 제조법에 의해 만들어지는 라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 err="1"/>
                        <a:t>트라페는</a:t>
                      </a:r>
                      <a:r>
                        <a:rPr lang="ko-KR" altLang="en-US" dirty="0"/>
                        <a:t> 자연의 소재만을 사용하고 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 err="1"/>
                        <a:t>다크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 err="1"/>
                        <a:t>로빈레드색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네델란드에서는</a:t>
                      </a:r>
                      <a:r>
                        <a:rPr lang="ko-KR" altLang="en-US" dirty="0"/>
                        <a:t> 붉은 빛의 맥주를 로빈이라고 부름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을 띈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부드러운 맛의 맥주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라 </a:t>
                      </a:r>
                      <a:r>
                        <a:rPr lang="ko-KR" altLang="en-US" dirty="0" err="1"/>
                        <a:t>트라페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트리플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(LA TRAFFE TRIPLE)</a:t>
                      </a:r>
                    </a:p>
                    <a:p>
                      <a:pPr latinLnBrk="1"/>
                      <a:r>
                        <a:rPr lang="ko-KR" altLang="en-US" dirty="0"/>
                        <a:t>생산지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네델란드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도수 </a:t>
                      </a:r>
                      <a:r>
                        <a:rPr lang="en-US" altLang="ko-KR" dirty="0"/>
                        <a:t>: 8%/ </a:t>
                      </a:r>
                      <a:r>
                        <a:rPr lang="ko-KR" altLang="en-US" dirty="0"/>
                        <a:t>형태 </a:t>
                      </a:r>
                      <a:r>
                        <a:rPr lang="en-US" altLang="ko-KR" dirty="0"/>
                        <a:t>: TRAPPIST </a:t>
                      </a:r>
                    </a:p>
                    <a:p>
                      <a:pPr latinLnBrk="1"/>
                      <a:r>
                        <a:rPr lang="ko-KR" altLang="en-US" dirty="0"/>
                        <a:t>표면 발효 맥주의 라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 err="1"/>
                        <a:t>트라페는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병내 발효하고 있기때문에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한층 더 향기나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맛을 숙성시킨다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라</a:t>
                      </a:r>
                      <a:r>
                        <a:rPr lang="en-US" altLang="ko-KR" dirty="0"/>
                        <a:t>·</a:t>
                      </a:r>
                      <a:r>
                        <a:rPr lang="ko-KR" altLang="en-US" dirty="0" err="1"/>
                        <a:t>트라페의</a:t>
                      </a:r>
                      <a:r>
                        <a:rPr lang="ko-KR" altLang="en-US" dirty="0"/>
                        <a:t> 최적 온도는 </a:t>
                      </a:r>
                      <a:r>
                        <a:rPr lang="en-US" altLang="ko-KR" dirty="0"/>
                        <a:t>12℃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16℃. Trappist </a:t>
                      </a:r>
                      <a:r>
                        <a:rPr lang="ko-KR" altLang="en-US" dirty="0"/>
                        <a:t>맥주는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매우 향이 풍부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5" name="_x71332832" descr="EMB000056e422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5" y="1062174"/>
            <a:ext cx="1039905" cy="155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50881192" descr="EMB00003e3410a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36" y="2956863"/>
            <a:ext cx="1070386" cy="16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50882392" descr="EMB00003e3410a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36" y="4805832"/>
            <a:ext cx="1100963" cy="16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8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46874"/>
              </p:ext>
            </p:extLst>
          </p:nvPr>
        </p:nvGraphicFramePr>
        <p:xfrm>
          <a:off x="2592594" y="995082"/>
          <a:ext cx="6008146" cy="5533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725108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암스텔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(Amstel)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네델란드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Amstel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Brouwerij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암스텔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그 빛깔이 아름답기로 유명하다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암스텔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특유의 인상적인 황금 빛깔은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적절한 조화에서 비롯된다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 발효 공법으로 만들어졌으며 특유의 부드러우면서도 쌉쌀한 맛을 느낄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r>
                        <a:rPr lang="ko-KR" altLang="en-US" sz="1800" dirty="0" err="1"/>
                        <a:t>헤르토그</a:t>
                      </a:r>
                      <a:r>
                        <a:rPr lang="ko-KR" altLang="en-US" sz="1800" dirty="0"/>
                        <a:t> 잔 </a:t>
                      </a:r>
                      <a:r>
                        <a:rPr lang="en-US" altLang="ko-KR" sz="1800" dirty="0"/>
                        <a:t>(</a:t>
                      </a:r>
                      <a:r>
                        <a:rPr lang="en-US" altLang="ko-KR" sz="1800" dirty="0" err="1"/>
                        <a:t>Hertog</a:t>
                      </a:r>
                      <a:r>
                        <a:rPr lang="en-US" altLang="ko-KR" sz="1800" dirty="0"/>
                        <a:t> Jan)</a:t>
                      </a:r>
                    </a:p>
                    <a:p>
                      <a:r>
                        <a:rPr lang="ko-KR" altLang="en-US" sz="1800" dirty="0"/>
                        <a:t>생산지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 err="1"/>
                        <a:t>네델란드</a:t>
                      </a:r>
                      <a:r>
                        <a:rPr lang="ko-KR" altLang="en-US" sz="1800" dirty="0"/>
                        <a:t> </a:t>
                      </a:r>
                      <a:r>
                        <a:rPr lang="en-US" altLang="ko-KR" sz="1800" dirty="0"/>
                        <a:t>/ </a:t>
                      </a:r>
                      <a:r>
                        <a:rPr lang="ko-KR" altLang="en-US" sz="1800" dirty="0"/>
                        <a:t>도수 </a:t>
                      </a:r>
                      <a:r>
                        <a:rPr lang="en-US" altLang="ko-KR" sz="1800" dirty="0"/>
                        <a:t>: 5% / </a:t>
                      </a:r>
                      <a:r>
                        <a:rPr lang="ko-KR" altLang="en-US" sz="1800" dirty="0"/>
                        <a:t>형태 </a:t>
                      </a:r>
                      <a:r>
                        <a:rPr lang="en-US" altLang="ko-KR" sz="1800" dirty="0"/>
                        <a:t>: </a:t>
                      </a:r>
                      <a:r>
                        <a:rPr lang="ko-KR" altLang="en-US" sz="1800" dirty="0" err="1"/>
                        <a:t>라거맥주</a:t>
                      </a:r>
                      <a:r>
                        <a:rPr lang="ko-KR" altLang="en-US" sz="1800" dirty="0"/>
                        <a:t> </a:t>
                      </a:r>
                    </a:p>
                    <a:p>
                      <a:r>
                        <a:rPr lang="ko-KR" altLang="en-US" sz="1800" dirty="0"/>
                        <a:t>이 맥주는 </a:t>
                      </a:r>
                      <a:r>
                        <a:rPr lang="ko-KR" altLang="en-US" sz="1800" dirty="0" err="1"/>
                        <a:t>과일향이</a:t>
                      </a:r>
                      <a:r>
                        <a:rPr lang="ko-KR" altLang="en-US" sz="1800" dirty="0"/>
                        <a:t> </a:t>
                      </a:r>
                      <a:r>
                        <a:rPr lang="ko-KR" altLang="en-US" sz="1800" dirty="0" err="1"/>
                        <a:t>듬뿍나는</a:t>
                      </a:r>
                      <a:r>
                        <a:rPr lang="ko-KR" altLang="en-US" sz="1800" dirty="0"/>
                        <a:t> 황금빛의 </a:t>
                      </a:r>
                      <a:r>
                        <a:rPr lang="ko-KR" altLang="en-US" sz="1800" dirty="0" err="1"/>
                        <a:t>필젠맥주로써</a:t>
                      </a:r>
                      <a:r>
                        <a:rPr lang="ko-KR" altLang="en-US" sz="1800" dirty="0"/>
                        <a:t> 마시고 나면 가벼운 쓴맛을 느낄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도멜쉬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Dommelsch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네델란드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1744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년부터 제조되어진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Dommensch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맥주는 네덜란드와 전세계적으로 널리 알려진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Dommensch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맥주는 깨끗한 물로 만들어지며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여러가지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제품군들이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필젠맥주로써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발효맥주인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고급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Dominator,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달콤하면서 검붉은 색을 띄는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Oud Bruin,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무알콜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등이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2049" name="_x250881112" descr="EMB00003e3410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67" y="111341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250881112" descr="EMB00003e3410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56" y="456295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8468464" descr="EMB0000812836f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352"/>
            <a:ext cx="2022315" cy="4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69064680" descr="EMB000056e4220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56" y="273469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33144"/>
              </p:ext>
            </p:extLst>
          </p:nvPr>
        </p:nvGraphicFramePr>
        <p:xfrm>
          <a:off x="2720899" y="668318"/>
          <a:ext cx="6008146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73001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크리스토펠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블론드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(CHRISTOFFEL BLOND)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네델란드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열처리 살균이나 여과를 하고 있지 않습니다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맥주의 특징은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「세계 제일의 드라이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맥주」라고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말해지고 있을수록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호프의 쓴 맛이 있습니다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식사전의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술로나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씨푸드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치킨등에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추천할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크리스토펠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로버투스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(CHRISTOFFEL ROBERTUS)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네델란드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여과를 하지않으며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비열처리의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뮌헨 스타일의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크림이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듬뿍있으면서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넘어가는 맛이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소프트하며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향기가 있고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좋은 호프의 쓴 맛을 가지고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쇠고기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돼지고기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스파이스 요리에 적격이다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236158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크리스토펠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타보에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(CHRISTOFFEL TABOE)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네델란드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여과를 거치지 않으며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비열처리의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럭비 타입 맥주 「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로버투스」를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베이스로 담배의 향기를 지니고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부드럽게 넘어가는 맛을 맛볼 수가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신경이 쓰이는 니코틴은 포함되고 있지 않고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타입의 맥주로서 현지에서도 화제의 맥주이다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3073" name="_x250882632" descr="EMB00003e3410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2" y="91977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250883592" descr="EMB00003e3410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8" y="284001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250881752" descr="EMB00003e3410a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63" y="483556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8468464" descr="EMB0000812836f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352"/>
            <a:ext cx="2022315" cy="4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4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250881272" descr="EMB00003e3410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9700"/>
            <a:ext cx="2176993" cy="52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83423"/>
              </p:ext>
            </p:extLst>
          </p:nvPr>
        </p:nvGraphicFramePr>
        <p:xfrm>
          <a:off x="2823884" y="984323"/>
          <a:ext cx="6008146" cy="33975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93452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칼스버그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(Carlsberg)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Calsberg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'Carlsberg'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Carl's Hill Brewery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회사명은 그의 아들인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이후부터 불리워지게 되었다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오늘날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Carlsberg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전세계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여개국의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맥주애호가들이 즐기는 유명한 맥주이다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376444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투보그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Tuborg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Calsberg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Tuborg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코펜하겐 내 거리이름으로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1873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양조장 설립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1970 Carlsberg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인수됨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탄산의 쏘는 맛과 쓴맛 없는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 body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특징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</a:tbl>
          </a:graphicData>
        </a:graphic>
      </p:graphicFrame>
      <p:pic>
        <p:nvPicPr>
          <p:cNvPr id="4099" name="_x250883272" descr="EMB00003e3410b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15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uborg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1" y="3085810"/>
            <a:ext cx="1124585" cy="11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50882872" descr="EMB00003e3410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82" y="493238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2033"/>
              </p:ext>
            </p:extLst>
          </p:nvPr>
        </p:nvGraphicFramePr>
        <p:xfrm>
          <a:off x="2823884" y="984323"/>
          <a:ext cx="6008146" cy="5736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75887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골드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(GIRAF GOLD)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지라프맥주회사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국내에서 보기 드물게 비타민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함유된 최 상급맥주로서 어떠한 축제나 음식과도 잘 어울리며 덴마크 귀족이 지정한 맥주라고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376444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골드 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(GIRAF GOLD CAN)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아르바니사는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1859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설립의 종업원 약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최대급의 양조 회사입니다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기린 골드는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 숙성을 거친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깊은 맛과 부드럽게 넘어가는 맛의 맥주다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223997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스트롱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(GIRAF STRONG 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7.3%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아르바니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지라프맥주회사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젠마크오젠에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9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주간의 장기에 걸쳐 숙성하고 있으므로 알코올은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7.3%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지라프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명칭은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새로운 동물원을 유치했을 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기린을 기증한 것을 기념해 붙일 수 있었다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6145" name="_x250881752" descr="EMB00003e3410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112955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50883752" descr="EMB00003e3410c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282926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250881272" descr="EMB00003e3410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8992"/>
            <a:ext cx="2097741" cy="51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63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3" y="348426"/>
            <a:ext cx="8201166" cy="61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6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4478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017398"/>
              </p:ext>
            </p:extLst>
          </p:nvPr>
        </p:nvGraphicFramePr>
        <p:xfrm>
          <a:off x="2823884" y="984323"/>
          <a:ext cx="6008146" cy="5468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565178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바울 더블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330ml (ST. PAUL DOUBLE 330ml)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Ale Dark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Sterkens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품격있는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한 잔의 와인처럼 기쁨을 주는 강한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에일스타일의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흑맥주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전통적인 양조장에서 높은 발효에 의한 맥주를 사랑하는 사람들을 위한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1546031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바울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트리플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(ST. PAUL TRIPLE)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Abbey Ale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Sterkens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맥아의 깊은 풍미를 느낄 수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구리빛의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에일스타일의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달콤하고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쌉살한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섬세하고 신비로운 맛이 장점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99329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마레드소스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Maredsous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7.5%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특별한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전용잔으로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특별하게 마시는 벨기에의 특별한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1027" name="_x250937192" descr="EMB00004c1c14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3365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250937272" descr="EMB00004c1c14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014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250940232" descr="EMB00004c1c146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5014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250938552" descr="EMB00004c1c146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92" y="298524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250937192" descr="EMB00004c1c146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09" y="505071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29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2806"/>
            <a:ext cx="2287477" cy="5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50938792" descr="EMB00004c1c14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76" y="125326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13319"/>
              </p:ext>
            </p:extLst>
          </p:nvPr>
        </p:nvGraphicFramePr>
        <p:xfrm>
          <a:off x="2672686" y="1137424"/>
          <a:ext cx="6008146" cy="3998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75887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세바스찬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그랜드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크루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 SEBASTIAAN GRAND CRU)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Sterkens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부드러운 맥아의 맛을 느낄 수 있는 매우 특별한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에일스타일의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전통적이며 예술적인 양조의 기술로 만든 보석같은 맥주입니다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223997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스텔라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아르투와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스텔라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아르투와는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계열의 맥주 옥수수 첨가로 상쾌하면서도 쌉쌀한 뒷맛이 있으며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맛과 품격을 즐기기 위해선 섭씨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도에서 독특한 스텔라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아르투와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글라스에 마시는 것이 좋다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전세계적으로 맥주 애호가들로부터 널리 사랑받고 있는 프리미엄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2053" name="_x250937352" descr="EMB00004c1c14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7" y="354077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93499"/>
              </p:ext>
            </p:extLst>
          </p:nvPr>
        </p:nvGraphicFramePr>
        <p:xfrm>
          <a:off x="2436541" y="508541"/>
          <a:ext cx="6397063" cy="6206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063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543284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브라운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(LEFFE BRUNE)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Trappist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인터브루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인터브루사에서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수도원으로부터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공식적인 </a:t>
                      </a:r>
                      <a:r>
                        <a:rPr lang="ko-KR" alt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양조허가를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받아 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수도원 방식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양조되는 맥주</a:t>
                      </a:r>
                      <a:r>
                        <a:rPr lang="ko-KR" altLang="en-US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이다</a:t>
                      </a:r>
                      <a:r>
                        <a:rPr lang="en-US" altLang="ko-KR" sz="1800" b="1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맥아를 구워 만든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쌉쌉한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맛이 일품인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브라운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15558"/>
                  </a:ext>
                </a:extLst>
              </a:tr>
              <a:tr h="63617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블론드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(LEFFE BLONDE)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인터브루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깨끗하고 부드러운 맛의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브론드가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제일 유명하다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408324"/>
                  </a:ext>
                </a:extLst>
              </a:tr>
              <a:tr h="118146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라디우스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(LEFFE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Radieuse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인터브루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라디우스는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황갈색의 컬러와 강한 맛과 풍부한 향이 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8.2%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알콜도수로써 진한 맛이 인상적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품격있는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성배잔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모양의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글라스는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레페만의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향과 적당한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적당한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양의 거품을 형성함으로써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맛과 분위기를 보존한다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416781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트리플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(LEFFE TRIPLE)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8.4%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인터브루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트리플은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맥주중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가장 강한 알콜을 가지고 있으며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레몬과 바닐라 맛이 나며 황금빛 색깔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프레쉬하고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순수한 맛이 일품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55879"/>
                  </a:ext>
                </a:extLst>
              </a:tr>
            </a:tbl>
          </a:graphicData>
        </a:graphic>
      </p:graphicFrame>
      <p:pic>
        <p:nvPicPr>
          <p:cNvPr id="3073" name="_x250939912" descr="EMB00004c1c14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41" y="86526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250936952" descr="EMB00004c1c14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41" y="237079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250936952" descr="EMB00004c1c14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394"/>
            <a:ext cx="2038574" cy="49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50937272" descr="EMB00004c1c14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68" y="379731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250937272" descr="EMB00004c1c14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61" y="5250782"/>
            <a:ext cx="889081" cy="133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12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3243" y="398655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 err="1"/>
              <a:t>줄리우스</a:t>
            </a:r>
            <a:r>
              <a:rPr lang="ko-KR" altLang="en-US" dirty="0"/>
              <a:t> </a:t>
            </a:r>
            <a:r>
              <a:rPr lang="en-US" altLang="ko-KR" dirty="0"/>
              <a:t>(Julius) </a:t>
            </a:r>
            <a:endParaRPr lang="ko-KR" altLang="en-US" dirty="0"/>
          </a:p>
          <a:p>
            <a:pPr fontAlgn="base"/>
            <a:r>
              <a:rPr lang="ko-KR" altLang="en-US" dirty="0"/>
              <a:t>생산지 </a:t>
            </a:r>
            <a:r>
              <a:rPr lang="en-US" altLang="ko-KR" dirty="0"/>
              <a:t>: </a:t>
            </a:r>
            <a:r>
              <a:rPr lang="ko-KR" altLang="en-US" dirty="0"/>
              <a:t>벨기에 </a:t>
            </a:r>
            <a:r>
              <a:rPr lang="en-US" altLang="ko-KR" dirty="0"/>
              <a:t>/ </a:t>
            </a:r>
            <a:r>
              <a:rPr lang="ko-KR" altLang="en-US" dirty="0"/>
              <a:t>도수 </a:t>
            </a:r>
            <a:r>
              <a:rPr lang="en-US" altLang="ko-KR" dirty="0"/>
              <a:t>: 8.8% / </a:t>
            </a:r>
            <a:r>
              <a:rPr lang="ko-KR" altLang="en-US" dirty="0"/>
              <a:t>제조사 </a:t>
            </a:r>
            <a:r>
              <a:rPr lang="en-US" altLang="ko-KR" dirty="0"/>
              <a:t>: </a:t>
            </a:r>
            <a:r>
              <a:rPr lang="ko-KR" altLang="en-US" dirty="0" err="1"/>
              <a:t>호가든사</a:t>
            </a:r>
            <a:endParaRPr lang="ko-KR" altLang="en-US" dirty="0"/>
          </a:p>
          <a:p>
            <a:pPr fontAlgn="base"/>
            <a:r>
              <a:rPr lang="ko-KR" altLang="en-US" dirty="0" err="1"/>
              <a:t>줄리우스는</a:t>
            </a:r>
            <a:r>
              <a:rPr lang="ko-KR" altLang="en-US" dirty="0"/>
              <a:t> 호가든사에서 상면발효방식으로 제조되어지는 맥주로써 병에서 다시 한번 </a:t>
            </a:r>
            <a:r>
              <a:rPr lang="ko-KR" altLang="en-US" dirty="0" err="1"/>
              <a:t>숙성시키므로</a:t>
            </a:r>
            <a:r>
              <a:rPr lang="ko-KR" altLang="en-US" dirty="0"/>
              <a:t> </a:t>
            </a:r>
            <a:r>
              <a:rPr lang="ko-KR" altLang="en-US" dirty="0" err="1"/>
              <a:t>엹은</a:t>
            </a:r>
            <a:r>
              <a:rPr lang="ko-KR" altLang="en-US" dirty="0"/>
              <a:t> 색과 순하고 부드러운 거품이 특징으로 뒷맛이 </a:t>
            </a:r>
            <a:r>
              <a:rPr lang="ko-KR" altLang="en-US" dirty="0" err="1"/>
              <a:t>깔끔합니</a:t>
            </a:r>
            <a:endParaRPr lang="ko-KR" altLang="en-US" dirty="0"/>
          </a:p>
          <a:p>
            <a:pPr fontAlgn="base"/>
            <a:r>
              <a:rPr lang="ko-KR" altLang="en-US" dirty="0"/>
              <a:t>다 </a:t>
            </a:r>
          </a:p>
        </p:txBody>
      </p:sp>
      <p:pic>
        <p:nvPicPr>
          <p:cNvPr id="3" name="_x250937192" descr="EMB00004c1c14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40" y="474145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250938392" descr="EMB00004c1c14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" y="228180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23063" y="201657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dirty="0"/>
              <a:t>호가든 </a:t>
            </a:r>
            <a:r>
              <a:rPr lang="en-US" altLang="ko-KR" dirty="0"/>
              <a:t>(</a:t>
            </a:r>
            <a:r>
              <a:rPr lang="en-US" altLang="ko-KR" dirty="0" err="1"/>
              <a:t>Hoegaarden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생산지 </a:t>
            </a:r>
            <a:r>
              <a:rPr lang="en-US" altLang="ko-KR" dirty="0"/>
              <a:t>: </a:t>
            </a:r>
            <a:r>
              <a:rPr lang="ko-KR" altLang="en-US" dirty="0"/>
              <a:t>벨기에 </a:t>
            </a:r>
            <a:r>
              <a:rPr lang="en-US" altLang="ko-KR" dirty="0"/>
              <a:t>/ </a:t>
            </a:r>
            <a:r>
              <a:rPr lang="ko-KR" altLang="en-US" dirty="0"/>
              <a:t>도수 </a:t>
            </a:r>
            <a:r>
              <a:rPr lang="en-US" altLang="ko-KR" dirty="0"/>
              <a:t>: 5% / </a:t>
            </a:r>
            <a:r>
              <a:rPr lang="ko-KR" altLang="en-US" dirty="0"/>
              <a:t>형태 </a:t>
            </a:r>
            <a:r>
              <a:rPr lang="en-US" altLang="ko-KR" dirty="0"/>
              <a:t>: </a:t>
            </a:r>
            <a:r>
              <a:rPr lang="ko-KR" altLang="en-US" dirty="0" err="1"/>
              <a:t>라거맥주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제조사 </a:t>
            </a:r>
            <a:r>
              <a:rPr lang="en-US" altLang="ko-KR" dirty="0"/>
              <a:t>: </a:t>
            </a:r>
            <a:r>
              <a:rPr lang="ko-KR" altLang="en-US" dirty="0" err="1"/>
              <a:t>인터브루</a:t>
            </a:r>
            <a:endParaRPr lang="ko-KR" altLang="en-US" dirty="0"/>
          </a:p>
          <a:p>
            <a:pPr fontAlgn="base"/>
            <a:r>
              <a:rPr lang="ko-KR" altLang="en-US" dirty="0"/>
              <a:t>벨기에 화이트 맥주</a:t>
            </a:r>
            <a:r>
              <a:rPr lang="en-US" altLang="ko-KR" dirty="0"/>
              <a:t>. </a:t>
            </a:r>
            <a:r>
              <a:rPr lang="ko-KR" altLang="en-US" dirty="0"/>
              <a:t>갈색에 </a:t>
            </a:r>
            <a:r>
              <a:rPr lang="ko-KR" altLang="en-US" dirty="0" err="1"/>
              <a:t>우윳빛이</a:t>
            </a:r>
            <a:r>
              <a:rPr lang="ko-KR" altLang="en-US" dirty="0"/>
              <a:t> 감돈다</a:t>
            </a:r>
            <a:r>
              <a:rPr lang="en-US" altLang="ko-KR" dirty="0"/>
              <a:t>. </a:t>
            </a:r>
            <a:r>
              <a:rPr lang="ko-KR" altLang="en-US" dirty="0"/>
              <a:t>텁텁함이 느껴지는 독특한 맛이 담백하게 느껴진다</a:t>
            </a:r>
            <a:r>
              <a:rPr lang="en-US" altLang="ko-KR" dirty="0"/>
              <a:t>. </a:t>
            </a:r>
            <a:r>
              <a:rPr lang="ko-KR" altLang="en-US" dirty="0"/>
              <a:t>여성들에게 인기다</a:t>
            </a:r>
          </a:p>
        </p:txBody>
      </p:sp>
      <p:pic>
        <p:nvPicPr>
          <p:cNvPr id="6" name="_x250936952" descr="EMB00004c1c14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394"/>
            <a:ext cx="2038574" cy="49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27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22109"/>
              </p:ext>
            </p:extLst>
          </p:nvPr>
        </p:nvGraphicFramePr>
        <p:xfrm>
          <a:off x="2779409" y="4566606"/>
          <a:ext cx="600814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Orval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오르바르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수도원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양조소의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트라피스트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에일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오래된 역사를 가지는 수도원에서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옛부터의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양조법을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완고하게 지키고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Trappist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맥주의 과일 향기와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코크가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벨기에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맥주같고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맛이 깊은 맥주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</a:tbl>
          </a:graphicData>
        </a:graphic>
      </p:graphicFrame>
      <p:pic>
        <p:nvPicPr>
          <p:cNvPr id="5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15154"/>
            <a:ext cx="2442155" cy="5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250938152" descr="EMB00004c1c14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4" y="479556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406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71512"/>
              </p:ext>
            </p:extLst>
          </p:nvPr>
        </p:nvGraphicFramePr>
        <p:xfrm>
          <a:off x="2068551" y="1514466"/>
          <a:ext cx="664297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42979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주필러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Jupiler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황금빛이 감도는 색과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컴팩트한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디자인이 특징이며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홉과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블렌딩이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적절하게 이루어져 부드럽게 넘어가며 쓴맛도 적다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(La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Becasse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맥주는 벨기에의 전통적인 방법인 자연발효방식으로 제조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진한향과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달콤함을 겸비하여 다른 맥주와 차별화된 고유의 맛을 가지고 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06210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피드뵈프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Piedboeuf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산뜻하고 쉽게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마실수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있는 하면 발효공법으로 생산된 맥주이다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피드뵈프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블론드는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도의 알콜이 혼합된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순한것이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특징이고 빛깔은 엷은 색깔을 띄고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피드뵈프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브라운은 알콜 도수가 같은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도이나 보다 풍부한 맛과 짙은 색깔은 띄고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</a:tbl>
          </a:graphicData>
        </a:graphic>
      </p:graphicFrame>
      <p:pic>
        <p:nvPicPr>
          <p:cNvPr id="4097" name="_x250939592" descr="EMB00004c1c14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6" y="160045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250936952" descr="EMB00004c1c1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24"/>
            <a:ext cx="2194560" cy="5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50940232" descr="EMB00004c1c14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6" y="309438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50939912" descr="EMB00004c1c14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8" y="469925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12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532"/>
            <a:ext cx="2420058" cy="58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44442"/>
              </p:ext>
            </p:extLst>
          </p:nvPr>
        </p:nvGraphicFramePr>
        <p:xfrm>
          <a:off x="2667897" y="855232"/>
          <a:ext cx="6008146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듀벨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Duvel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Moortgat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듀벨맥주는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인공 감미료나 화학적인 방부재를 사용하지 않아 천연 그대로의 그윽한 맛과 향을 느낄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금갈색으로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병속에서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발효가 되는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고알콜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맥주이며 샴페인 처럼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품위있게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먹는 맥주이다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(La Divine)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9.5%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상면발효맥주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호프의 쓴 맛과 좋은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달콤함이 매우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균형있게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조화되어 지금까지 맛볼 수 없었던 맛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옛날에는 사람들의 건강을 위해 수도원 등에서 제조되었다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와인처럼 천천히 마시는 제품의 하나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06210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비에르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아우즈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Biere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Ours)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8.4%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와론의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세계적으로 인정받게 되었다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8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℃정도에 차게 해 마시는 것으로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맥주를 충분히 즐길 수가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</a:tbl>
          </a:graphicData>
        </a:graphic>
      </p:graphicFrame>
      <p:pic>
        <p:nvPicPr>
          <p:cNvPr id="6145" name="_x250939032" descr="EMB00004c1c14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26402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173813312" descr="EMB00004c1c147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11971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173813312" descr="EMB00004c1c148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87859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54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173812592" descr="EMB00004c1c14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7496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_x250936952" descr="EMB00004c1c14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546"/>
            <a:ext cx="2296758" cy="5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0854"/>
              </p:ext>
            </p:extLst>
          </p:nvPr>
        </p:nvGraphicFramePr>
        <p:xfrm>
          <a:off x="2667897" y="855232"/>
          <a:ext cx="6008146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블론드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Grimbergen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Blonde)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엄선된 호프를 사용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더블에 비교해 맛이 강하고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과일맛을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느낄 수가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트리플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Grimbergen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Triple)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9%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상쾌한 입맛이 특징인 표면 발효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브륏셀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교외에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1128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설립된 역사가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그룸베르겐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수도원에서 만들어지고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990583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쿠베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Grimbergen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Cuvee de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Lermitage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7.5%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처음은 달고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강한 맛의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칼라로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깊은 맛을 즐길 수가 있는 맥주다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벨기에에서는 식후에 천천히 조금씩 마시면 이 맥주의 맛을 즐길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94729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옵티모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브루노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Grimbergen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Optimo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Bruno)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10%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알코올은 강하지만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과일 맛을 가져서 깊은 맛의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옵티모는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수도원 맥주의 최고를 의미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그림베르겐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수도원 맥주는 현재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마스사의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자회사에서 만들어지고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313755"/>
                  </a:ext>
                </a:extLst>
              </a:tr>
            </a:tbl>
          </a:graphicData>
        </a:graphic>
      </p:graphicFrame>
      <p:pic>
        <p:nvPicPr>
          <p:cNvPr id="7169" name="_x173813312" descr="EMB00004c1c14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0880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73812592" descr="EMB00004c1c148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4264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250938312" descr="EMB00004c1c148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5829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93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9700"/>
            <a:ext cx="2176993" cy="52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3774"/>
              </p:ext>
            </p:extLst>
          </p:nvPr>
        </p:nvGraphicFramePr>
        <p:xfrm>
          <a:off x="2727653" y="1009185"/>
          <a:ext cx="6008146" cy="4906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210684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레드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Chimay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Rood)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벨기에에서는 현재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트라피스트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수도원에서 맥주를 양조하고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수도원에서 만들어지고 있는 맥주를 「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Trappist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맥주」라고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구별해 부르고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레드는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원숙한 맛과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밸런스가 매우 우수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35817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시메이화이트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시메이화이트는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약간 쓴 맛이 있다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406210"/>
                  </a:ext>
                </a:extLst>
              </a:tr>
              <a:tr h="144152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브로우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Chimay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Brauw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Trappist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시메이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브로우는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보리의 구수한 향기와 호프의 쓴 맛이 깊은 맛을 더하고 있다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</a:tbl>
          </a:graphicData>
        </a:graphic>
      </p:graphicFrame>
      <p:pic>
        <p:nvPicPr>
          <p:cNvPr id="8195" name="_x250934232" descr="EMB00004c1c14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0" y="131243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50933192" descr="EMB00004c1c14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6593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50940232" descr="EMB00004c1c148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8" y="488935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7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250936952" descr="EMB00004c1c14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136"/>
            <a:ext cx="2130014" cy="5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10380"/>
              </p:ext>
            </p:extLst>
          </p:nvPr>
        </p:nvGraphicFramePr>
        <p:xfrm>
          <a:off x="2710927" y="1620371"/>
          <a:ext cx="6008146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엔기엔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블론드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(Double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Enghien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Blonde)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상면발효맥주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천천히 맥주 본래의 향기나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풍부한 맛을 즐기기에는 충분한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℃정도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차게하면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 맥주를 제일 맛있게 즐길 수 있는 온도다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부시 노엘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(Bush Noel)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크리스마스 맥주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겐트산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호프와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고르딘그홉을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카라멜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사용하고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사치스러운 소재를 충분하게 사용한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가족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파티용으로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06210"/>
                  </a:ext>
                </a:extLst>
              </a:tr>
              <a:tr h="111998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쿠베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드 노엘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퓰리엔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(Cuvee de Noel ST.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Feuillien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크리스마스 맥주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과일 맛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전용의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글래스로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천천히 맛을 보면서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마시는 것도 좋은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709164"/>
                  </a:ext>
                </a:extLst>
              </a:tr>
            </a:tbl>
          </a:graphicData>
        </a:graphic>
      </p:graphicFrame>
      <p:pic>
        <p:nvPicPr>
          <p:cNvPr id="9217" name="_x250939272" descr="EMB00004c1c148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3" y="157061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50938552" descr="EMB00004c1c148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3" y="335638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50938312" descr="EMB00004c1c14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3" y="500768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7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56" y="72929"/>
            <a:ext cx="7378631" cy="662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65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580"/>
            <a:ext cx="1930998" cy="4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657328"/>
              </p:ext>
            </p:extLst>
          </p:nvPr>
        </p:nvGraphicFramePr>
        <p:xfrm>
          <a:off x="2657139" y="2128670"/>
          <a:ext cx="6008146" cy="3352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8146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33523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크롬바커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Krombacher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크롬바커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알레르타우에서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생산한 싱싱하고 어린 맥아와 잘 발효된 누룩만을 선별하여 만들어 맛과 향이 깊고 거품이 풍부하며 여기에 무기물이 적고 깨끗한 천연암반수를 더해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크롬바커만의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부드럽고 산뜻한 맛이 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독일에서도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크롬바커는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투명한 빛깔과 깊은 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톡쏘는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맛으로 독일인은 물론 유럽과 전세계의 젊은이들에게 폭넓게 사랑을 받고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2053" name="_x68469664" descr="EMB0000812837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66" y="166205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68469744" descr="EMB0000812837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66" y="324881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_x68469744" descr="EMB00008128371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1" y="510450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93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76"/>
            <a:ext cx="2254320" cy="5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68466944" descr="EMB0000812837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485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95988"/>
              </p:ext>
            </p:extLst>
          </p:nvPr>
        </p:nvGraphicFramePr>
        <p:xfrm>
          <a:off x="2571434" y="809626"/>
          <a:ext cx="6325140" cy="564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5140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970451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챔프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(ERDINGER CHAMP)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4.7%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브로이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비어란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독일 바바리아지방의 전통 맥주 스타일로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맥주의 원료에 맥아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이스트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 이외에 밀을 섞어 만드는 맥주를 말한다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챔프는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트위스트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캡으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병밑바닥에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오프너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달려있다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701753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(ERDINGER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Weisbrau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5.3%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52197"/>
                  </a:ext>
                </a:extLst>
              </a:tr>
              <a:tr h="192972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둔켈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(ERDINGER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Dunkel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5.3%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기존의 흑맥주와 비교하여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에딩거는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쓴 맛이 적고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비어 특유의 향과 더불어 효모와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흑맥아의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절묘한 조화를 느낄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깔끔하고 부드러운 여운이 남는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최고급 흑맥주다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99706"/>
                  </a:ext>
                </a:extLst>
              </a:tr>
            </a:tbl>
          </a:graphicData>
        </a:graphic>
      </p:graphicFrame>
      <p:pic>
        <p:nvPicPr>
          <p:cNvPr id="4101" name="_x173481632" descr="EMB0000812837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9184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173483072" descr="EMB0000812837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13677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70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9598"/>
            <a:ext cx="2382819" cy="5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64460"/>
              </p:ext>
            </p:extLst>
          </p:nvPr>
        </p:nvGraphicFramePr>
        <p:xfrm>
          <a:off x="1447800" y="524549"/>
          <a:ext cx="7389607" cy="62619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9607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25590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엥겔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아이스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(Engel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Eis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Bier)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4.5% 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아이스맥주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맥주로부터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얼음을 없애는 것에 의해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잡성분도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제거되므로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깨끗한 맛을 즐길 수 있는 맥주다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독일의 맥주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순수령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효모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물만 사용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따라 만들어 낼 수 있던 아이스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5590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엥겔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복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(Engle Bock)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BOCK 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일정 온도를 유지해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맥주에 있어 제일 적합한 도자기 병을 개발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그것을 현재도 사용하고 있는 것이 이 맥주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보리를 낮은 온도로 그슬려 만들기 때문에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묵직한 무거운 입맛과 보리의 쓴맛의 본격적인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복크맥주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52197"/>
                  </a:ext>
                </a:extLst>
              </a:tr>
              <a:tr h="102225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엥겔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캐사럼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(Engel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Ceasarum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6.9% 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품질을 유지하기 위해서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도자기 병에 넣어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온도를 일정 유지하거나 빛을 막고 있다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본격적인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보리와 호프의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균형있는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섬세한 맛을 가지는 독일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99706"/>
                  </a:ext>
                </a:extLst>
              </a:tr>
              <a:tr h="1489564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엥겔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알루미늄 비행기 캔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(Engel </a:t>
                      </a:r>
                      <a:r>
                        <a:rPr lang="en-US" altLang="ko-KR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Fliegerbier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 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 발효된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고알코올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맥주로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3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종류의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몰트가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사용되고 있다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보리를 그슬린 것 같은 쓴 맛을 가지는 풍미가 있는 맥주다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병은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일찌기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하늘에의 도전이라고 하는 국제적 파일럿들을 기려 경량화 개발 되었고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Zeppelin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비행기중에서 사용되었다고 전해지고 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22379"/>
                  </a:ext>
                </a:extLst>
              </a:tr>
              <a:tr h="10193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엥겔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피들러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크리스마스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(Engel Fiedler Christmas)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크리스마스 맥주</a:t>
                      </a:r>
                    </a:p>
                    <a:p>
                      <a:pPr fontAlgn="base" latinLnBrk="1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본격적인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맥주이며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상자에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종류의 병이 들어가 있고 선물 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96386"/>
                  </a:ext>
                </a:extLst>
              </a:tr>
            </a:tbl>
          </a:graphicData>
        </a:graphic>
      </p:graphicFrame>
      <p:pic>
        <p:nvPicPr>
          <p:cNvPr id="5121" name="_x68469744" descr="EMB0000812837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2098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68468864" descr="EMB00008128373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26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68468464" descr="EMB00008128373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8426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_x173482192" descr="EMB0000812837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631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_x68468704" descr="EMB0000812837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061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10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7" y="371994"/>
            <a:ext cx="1952512" cy="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68469744" descr="EMB0000812837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11" y="146242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6060"/>
              </p:ext>
            </p:extLst>
          </p:nvPr>
        </p:nvGraphicFramePr>
        <p:xfrm>
          <a:off x="2259106" y="981747"/>
          <a:ext cx="6712772" cy="4734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2772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225237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플렌스버거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Flensburger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Pilsener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FLENSBURGER BRAUEREI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프렌스버거를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오픈할때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펑하는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소리와 함께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프렌스버거만의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독특한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맥아향을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느낄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국내에 소개되는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프렌스버거는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정통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공법에 의해 양조된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둔켈이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프렌스버거는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깔끔하면서 연한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향내음을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음미할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둔켈은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부드럽고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장미향의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감미로움을 느낄 수 있는 최상급의 맥주이다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110615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플렌스버거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둔켈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Flensburger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Dunkel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FLENSBURGER BRAUEREI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52197"/>
                  </a:ext>
                </a:extLst>
              </a:tr>
              <a:tr h="13378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플렌스버거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Flensburger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Weizen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5.1%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FLENSBURGER BRAUEREI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둔켈과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다르게 담백한 맛이 나며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밀이 들어가 우리나라의 막걸리를 먹는듯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99706"/>
                  </a:ext>
                </a:extLst>
              </a:tr>
            </a:tbl>
          </a:graphicData>
        </a:graphic>
      </p:graphicFrame>
      <p:pic>
        <p:nvPicPr>
          <p:cNvPr id="6147" name="_x173481632" descr="EMB0000812837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363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68468784" descr="EMB0000812837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0610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46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322"/>
            <a:ext cx="2022438" cy="4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563295"/>
              </p:ext>
            </p:extLst>
          </p:nvPr>
        </p:nvGraphicFramePr>
        <p:xfrm>
          <a:off x="2635623" y="1258645"/>
          <a:ext cx="6309361" cy="5307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936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베를리너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킨들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(Berliner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Weisse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칵테일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와인을 넣어 레드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카르피스를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넣어 화이트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시럽이나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리큐어로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자신의 맥주를 즐길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985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베를리너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킨들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(Berliner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Kindl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Pilsener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베를리너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킨들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독일의 맥주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순수령에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근거한 맥아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본격적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호프의 쓴 맛이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목넘김을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깔끔하게 해준다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52197"/>
                  </a:ext>
                </a:extLst>
              </a:tr>
              <a:tr h="13378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비트부르거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Bitburger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이름난 물의 시골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아이페르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지방이 맑게 개인 물로부터 태어난 칼 드는 정도 발군의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엄선 선명한 보리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효모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호프를 사용해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전통적인 장기 저온 발효로 만들어지고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뿐 아니라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유럽을 대표 하는 정통파의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99706"/>
                  </a:ext>
                </a:extLst>
              </a:tr>
            </a:tbl>
          </a:graphicData>
        </a:graphic>
      </p:graphicFrame>
      <p:pic>
        <p:nvPicPr>
          <p:cNvPr id="7169" name="_x173482752" descr="EMB0000812837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6" y="156523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73483072" descr="EMB0000812837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6" y="324881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73483072" descr="EMB0000812837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58" y="324881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68469664" descr="EMB00008128373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06" y="474930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05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10"/>
            <a:ext cx="2086984" cy="50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04997"/>
              </p:ext>
            </p:extLst>
          </p:nvPr>
        </p:nvGraphicFramePr>
        <p:xfrm>
          <a:off x="2635623" y="1258645"/>
          <a:ext cx="6309361" cy="5033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936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쾨스트리쳐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Kostritzer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Schwarzbier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쾨스트리쳐사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전통 흑맥주로 비스마르크 재상과 독일의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대문호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괴테가 즐겼고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두사람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모두 영원히 자신들의 사진을 상표에 사용하도록 허가한 독일의 유일한 흑맥주 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985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큐벨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Kubele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맛은 물론 독일의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순수령에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따른 본격적인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병에는 트레이드마크인 엔젤의 문장이 디자인되어 있어 이 병의 역사를 느끼게 해 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52197"/>
                  </a:ext>
                </a:extLst>
              </a:tr>
              <a:tr h="1337886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벨텐부르거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크로스터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Weltenburger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Kloster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5.1%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밀맥아를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 사용해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밀본래의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화려한 풍미가 특징의 황금빛의 표면 발효 맥주다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발효의 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효모를 더해 제조된다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 효모가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병내에서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희게 보이기 때문에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흰색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바이스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맥주로 불리고 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99706"/>
                  </a:ext>
                </a:extLst>
              </a:tr>
            </a:tbl>
          </a:graphicData>
        </a:graphic>
      </p:graphicFrame>
      <p:pic>
        <p:nvPicPr>
          <p:cNvPr id="8195" name="_x173482032" descr="EMB0000812837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9" y="318437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68464784" descr="EMB0000812837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9" y="497003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68468624" descr="EMB0000812837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19" y="145228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09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2806"/>
            <a:ext cx="2287477" cy="5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830762"/>
              </p:ext>
            </p:extLst>
          </p:nvPr>
        </p:nvGraphicFramePr>
        <p:xfrm>
          <a:off x="2597972" y="1005841"/>
          <a:ext cx="6309361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936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디벨스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Diebels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Alt beer/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디벨스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디벨스는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가장 대표적인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 beer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alt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란 영어로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'traditional', 'old'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뜻을 가지고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따라서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맥주의 한 종류로써 상면 발효의 전통적인 방법에 의해 생산되는 쓴맛을 가진 맥주를 뜻한다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alt beer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구리 빛을 띄고 있으며 독특한 향으로 유명하다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플라토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 (Plato13)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디벨스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독일의 흑맥주 시장을 장악하고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디벨스사의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제품일 뿐만 아니라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6%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진한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porter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스타일의 흑맥주를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 cap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방식의 산뜻한 병에 담았기 때문이다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밸틴스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(VELTINS)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씨엔에이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밸틴스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식욕을 자극하는 깔끔한 맛의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하이네켄과는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또다른 풍미가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국내에 들어온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VELTINS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사진과는 달리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녹색병의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링풀캡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손가락을 걸어 당겨 여는 뚜껑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방식인데 작은 병 모양은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듀블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(DUVEL)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흡사하다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4" name="_x68469424" descr="EMB0000812837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1" y="1264024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68465424" descr="EMB0000812837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1" y="329721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173481872" descr="EMB0000812837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31" y="498617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17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456"/>
            <a:ext cx="2132802" cy="5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934045"/>
              </p:ext>
            </p:extLst>
          </p:nvPr>
        </p:nvGraphicFramePr>
        <p:xfrm>
          <a:off x="2597972" y="1005841"/>
          <a:ext cx="6309361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936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홀스텐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페스트복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(Holsten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Festbock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홀스텐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맥주도시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함부르크의 대표적인 맥주로서 호프 향이 강한 쓴맛 맥주로 잘 알려져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트롬페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(Trompe La Mort)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BOCK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다브르복크라고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하는 강한 맛과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하드함을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느끼게 하는 라벨이 재미있고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트론페라는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「좀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바뀌었다」를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의미합니다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</a:tbl>
          </a:graphicData>
        </a:graphic>
      </p:graphicFrame>
      <p:pic>
        <p:nvPicPr>
          <p:cNvPr id="10241" name="_x68465184" descr="EMB0000812837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7" y="105962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_x173482352" descr="EMB0000812837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7" y="250384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76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8469504" descr="EMB0000812837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1972"/>
            <a:ext cx="2044412" cy="49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423391"/>
              </p:ext>
            </p:extLst>
          </p:nvPr>
        </p:nvGraphicFramePr>
        <p:xfrm>
          <a:off x="2248348" y="1005841"/>
          <a:ext cx="6658985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8985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벡스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(Becks)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3.5%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BRAUEREI BECK &amp; CO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은은한 황금색의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벡스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라이트는 호프의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쌉쌉한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맛과 맥주 본연의 상쾌하고 깨끗한 맛을 유지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보통의 맥주와 달리 부드러우며 짙은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맥주향을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느낄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첫맛은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호프의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쌉쌉한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맛과 천연 맥아의 구수한 맛이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끝맛은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깔끔한 산뜻함이 느껴지며 우유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한컵보다도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칼로리가 낮은 제품으로 깔끔하고 섬세한 기호를 가진 여성들이 도 부드럽게 즐길 수 있는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벡스다크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(Becks Dark)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BRAUEREI BECK &amp; CO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독일산 흑맥주로 알콜 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강하면서 부드러운 맛을 주는 맥주로 쏘는 맛과 쓴맛을 함께 주며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기네스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보다는 진한 맛은 덜하다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</a:tbl>
          </a:graphicData>
        </a:graphic>
      </p:graphicFrame>
      <p:pic>
        <p:nvPicPr>
          <p:cNvPr id="1025" name="_x68418264" descr="EMB000002985e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" y="148455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68418264" descr="EMB000002985e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7" y="392385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25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69571992" descr="EMB000015285d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624"/>
            <a:ext cx="1889734" cy="4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40345"/>
              </p:ext>
            </p:extLst>
          </p:nvPr>
        </p:nvGraphicFramePr>
        <p:xfrm>
          <a:off x="1914863" y="478715"/>
          <a:ext cx="7067775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7775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비미쉬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(BEAMISH)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아일랜드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Irish stout draught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비미쉬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스타우트 맥주는 정통 아일랜드 스타우트 맥주로서 생맥주이기 때문에 남녀노소 부담없이 즐길 수 있는 맥주이다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이러한 특징으로 인해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년에는 세계유명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맥주공장 공개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시음회에서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세계 최고의 스타우트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선정되었으며 현재는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기네스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맥주와 함께 세계 최고의 스타우트 맥주로 널리 알려지었다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기네스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오리지날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(GUINNESS Original)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아일랜드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4.3%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Irish stout beer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구수한 향이 오래 남으며 따르고 나면 미세한 거품이 위로 올라오는데 그 거품 또한 고소하여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거품채로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마시면 더욱 깊은 맛을 즐길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부드러우면서도 커피와 양주에 가까운 특유의 강하고 쓰면서도 달콤한 뒷맛이 특징이다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머피스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Murphys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아일랜드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Murphy Brewery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수분을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함유한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건조맥아를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사용하여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로스터라고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하는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가열장치로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110~130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도의 온도로 가열하여 만든 부드럽고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쵸컬렛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향의 감미로움을 느낄 수 있는 최상급의 스타우트이다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국내에 소개되는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머피스는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정통 스타우트 공법에 의해 양조된 흑맥주이다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머피스를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마신 후 병을 흔들면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Draught Flow System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감지할 수 있다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1027" name="_x69571752" descr="EMB000015285d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4" y="145766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69566232" descr="EMB000015285d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32" y="324870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69565032" descr="EMB000015285d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3" y="503973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69564152" descr="EMB000015285d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07761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4" y="326218"/>
            <a:ext cx="8272523" cy="62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72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69564472" descr="EMB000015285d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562"/>
            <a:ext cx="2243286" cy="5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692465"/>
              </p:ext>
            </p:extLst>
          </p:nvPr>
        </p:nvGraphicFramePr>
        <p:xfrm>
          <a:off x="2403219" y="1506072"/>
          <a:ext cx="6309361" cy="448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936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앤드류스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에일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Mccallum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알콜도수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부드럽고 풍부한 맥아의 맛과 과일 풍미가 가득한 한 잔의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세인트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앤드류스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최상의 맥주 중 하나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맥컬럼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스타우트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Mccallum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특히 크림타입의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거품입자는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일반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Dark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맥주와 차별화된 부드러움을 선호하는 많은 애호가들에게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호평받고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기존의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Stout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느낄수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없는 풍부함을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맛볼수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올드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스파클핸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(Old Speckled Hen)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그린킹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브루어리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전통을 중시하는 영국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에일맥주의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대표주자로서 전 영국의 언론과 소비자가 극찬하고 영국의 문화 자체를 표현한다는 부드러운 맥주다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2051" name="_x69564072" descr="EMB000015285d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43" y="1374288"/>
            <a:ext cx="762000" cy="12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69571992" descr="EMB000015285d7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43" y="3004072"/>
            <a:ext cx="762000" cy="12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69564312" descr="EMB000015285d7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43" y="4765638"/>
            <a:ext cx="762000" cy="122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1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65981160" descr="EMB000022403d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6668"/>
            <a:ext cx="2353769" cy="57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395620"/>
              </p:ext>
            </p:extLst>
          </p:nvPr>
        </p:nvGraphicFramePr>
        <p:xfrm>
          <a:off x="2366683" y="1129552"/>
          <a:ext cx="6529891" cy="539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크로넨버그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1664 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Kronenbourg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1664)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국경에 면한 알자스 지방은 프랑스맥주의 명산지로 유명하다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크로넨브르그는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그중에서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가장 이름있는 맥주로 프랑스 최대의 그룹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중심적 존재이다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전세계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여개 국가에 수출하고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크로넨버그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 영국의 최대 맥주회사인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S&amp;N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사에 인수되면서 새로운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병모양으로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출시되었다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사그레스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Sagres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5.1%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당시의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양조 회사가 통합되었다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1977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국책 회사가 되어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포르투갈의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맥주산업에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가세한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 기업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사그레스호를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브랜드명으로 한 맥주로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마시기 좋은 맥주다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세레나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(Serena)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양조소가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있는 곳은 지중해의 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섬의 태양과 같이 황금빛에 빛나는 맥주가 갈증을 해소해 줍니다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라고 광고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엄선된 원료로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최신의 양조 기술을 사용해 양조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호프를 적게 사용하고 있기 때문에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쓴 맛에 약한 사람도 마시기 좋은 맥주다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1027" name="_x65981320" descr="EMB000022403d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" y="1399166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65981640" descr="EMB000022403d9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" y="325553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65981560" descr="EMB000022403d9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" y="503861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86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5981160" descr="EMB000022403d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4320"/>
            <a:ext cx="2199091" cy="5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395461"/>
              </p:ext>
            </p:extLst>
          </p:nvPr>
        </p:nvGraphicFramePr>
        <p:xfrm>
          <a:off x="2366683" y="1129552"/>
          <a:ext cx="6529891" cy="5255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아델스코트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(ADELSCOTT)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위스키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브래쎄리휘셔에스아이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아델스코트는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맥주를 제조할 때에 위스키를 만드는 오크통속에서 약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 간 숙성시켜 그윽한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오크향과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함께 깊은 맛이 나는 맥주이다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아델스코트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몰트향과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부드러운 맛은 전 세계 애호가들로부터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호평받고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아델스코트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누아르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(ADELSCOTT Noire 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다크몰트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깊은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맛안에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로스트된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구수한 맛이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프랑스는 알자스 지방에서 만들어진 맥주다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휘셔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트레디션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Ficshe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Tradition)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 국경에 면한 알자스 지방은 프랑스맥주의 명산지로 유명하다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크로넨브르그는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그중에서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가장 이름있는 맥주로 프랑스 최대의 그룹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중심적 존재이다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전세계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여개 국가에 수출하고 있는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크로넨버그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년에 영국의 최대 맥주회사인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S&amp;N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사에 인수되면서 새로운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병모양으로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출시되었다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2049" name="_x65981640" descr="EMB000022403d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7" y="160092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65981560" descr="EMB000022403d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7" y="313958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65982920" descr="EMB000022403da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7" y="476186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206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5981160" descr="EMB000022403d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4342"/>
            <a:ext cx="1952513" cy="4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29164"/>
              </p:ext>
            </p:extLst>
          </p:nvPr>
        </p:nvGraphicFramePr>
        <p:xfrm>
          <a:off x="2277474" y="1687113"/>
          <a:ext cx="6529891" cy="4340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콜롬바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Colomba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화이트맥주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남쪽 프랑스의 허브와 꽃에 의해 향기를 느낄 수 있고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벨기에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독일의 화이트 맥주와는 다른 맛을 즐길 수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콜롬바는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소설에 등장하는 여성의 이름이다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시티 블론드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(CH' TI Blonde)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6.4%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멋진 향기를 가진 훌륭한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에일입니다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좋은 맛과 호프의 조화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쓴 맛이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균형있게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느껴져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 본래의 즐거움을 준다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메테오르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드 노엘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(Meteor de Noel)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크리스마스맥주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맥주는 아득히 옛날의 제조법에 근거한 것입니다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크리스마스 뿐만이 아니고 설날이나 겨울의 특별한 날에 잘 맞는 맥주다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3073" name="_x65980600" descr="EMB000022403da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3" y="168711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65982920" descr="EMB000022403da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3" y="328596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65983000" descr="EMB000022403da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3" y="48848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30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65982840" descr="EMB000022403d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562"/>
            <a:ext cx="2243286" cy="5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4745"/>
              </p:ext>
            </p:extLst>
          </p:nvPr>
        </p:nvGraphicFramePr>
        <p:xfrm>
          <a:off x="2097741" y="1021977"/>
          <a:ext cx="6529891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빅토리아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(Victoria Bitter 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CARLTON &amp; UNITED BREWERIES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VB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」의 애칭으로 사랑받고 있는 오스트레일리아№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시장점유율을 가지는 맥주다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향기가 높고 맛이 좋은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보리의 향기와 상쾌한 맛이 특징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오스트레일리아 사이즈는 병이 조금 큰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375 ml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킹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(King)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브로잉코프세이션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킹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맛은 맥아 특유의 자연스러운 맛에 초점을 맞추어 인공의 어떠한 맛도 제공하지 않는다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온도 강도에 관한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비밀공법을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사용하며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특히 호주 청정지역에서 자란 맥아를 사용하여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마셨을 때부터 엄선된 맥아를 사용 했음이 입에서 느껴진다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킹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디자인과 맛은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세기 맥주 애호가들을 충분히 만족시킨다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</a:tbl>
          </a:graphicData>
        </a:graphic>
      </p:graphicFrame>
      <p:pic>
        <p:nvPicPr>
          <p:cNvPr id="5127" name="_x65983080" descr="EMB000022403db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2955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_x65983000" descr="EMB000022403db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0797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261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5982840" descr="EMB000022403d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594"/>
            <a:ext cx="2066510" cy="5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12209"/>
              </p:ext>
            </p:extLst>
          </p:nvPr>
        </p:nvGraphicFramePr>
        <p:xfrm>
          <a:off x="2167667" y="935915"/>
          <a:ext cx="6529891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포스터스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(FOSTERS)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carlton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united breweries Ltd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맥아즙으로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만들어서 맛이 아주 부드러워 마시기 편하며 여성들에게 인기가 좋은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다소 느끼하고 강한 맛을 내며 톡 쏘는 맛이 특징 </a:t>
                      </a:r>
                    </a:p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포스터스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아이스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(FOSTERS Ice)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Scottish Courage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아이스 맥주의 맛을 그대로 살려 맛이 부드럽고 순해서 특히 여성분에게 권장할만한 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...!!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칼튼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크라운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(Carlton Crown Lager 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4.9%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필젠맥주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포스터스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1864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창업의 빅토리아주멜버른에 있는 오스트레일리아에서№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 메이커가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포스터스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마일드한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풍미가 특징으로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오스트레일리아를 대표하는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5" name="_x65983000" descr="EMB000022403d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5" y="1199477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65982840" descr="EMB000022403d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5" y="3108960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65982840" descr="EMB000022403db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5" y="478675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66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65982920" descr="EMB000022403d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7656"/>
            <a:ext cx="2144309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70911"/>
              </p:ext>
            </p:extLst>
          </p:nvPr>
        </p:nvGraphicFramePr>
        <p:xfrm>
          <a:off x="2167667" y="935915"/>
          <a:ext cx="6529891" cy="50829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볼댐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(VOLL-DAMM)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S.A.Damm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사에서 새롭게 내놓은 정열의 도시 바르셀로나의 강한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(7.2%)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댐비어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(DAMM-BIER)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0.94%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S.A.Damm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낮은 알코올 농도에도 맥주 본연의 맛을 잃지 않고 있으며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특히나 고소하고 깊은 향은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댐비어의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자랑이다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저알코올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맥주는 국내에서 탄산 음료로 취급 받기 때문에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저렴한 가격으로 마실 수 있으며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술을 전혀 못 먹는 사람이나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여성에게 어필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(BOCK-DAMM)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5.4%/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S.A.Damm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부드럽고 시원한 스페인 맥주의 전형적인 맛을 드러내는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복댐은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유럽의 신세대들에게 인기가 높다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무엇보다 쓰지 않는 그 맛이 흑맥주를 친숙하게 만든다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8195" name="_x65983080" descr="EMB000022403d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29553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65981400" descr="EMB000022403d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3" y="2592481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65982840" descr="EMB000022403d5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93" y="4577379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4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x65982920" descr="EMB000022403d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108"/>
            <a:ext cx="1978124" cy="48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65982840" descr="EMB000022403d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3" y="119947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45564"/>
              </p:ext>
            </p:extLst>
          </p:nvPr>
        </p:nvGraphicFramePr>
        <p:xfrm>
          <a:off x="2156909" y="1124174"/>
          <a:ext cx="652989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엠바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이스페셜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(Ambar Especial)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5.2%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앰바색으로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호두의 향기와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코크가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가볍고 마시기 좋기 때문에 유럽 시장에서도 인기가 오르고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자라곤자나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양조소는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스페인에서 유일하게 자사에서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만들고 있는 회사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앰바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네그로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Ambar Negro)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스페인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4.8%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 </a:t>
                      </a: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거리의 맥주 애호가가 독일의 맥주 대가와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양조소를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만들었던 것이 시작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뒷맛에 달콤함이 있는 흑맥주로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라임의 조각과 함께 마시는 방법도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</a:tbl>
          </a:graphicData>
        </a:graphic>
      </p:graphicFrame>
      <p:pic>
        <p:nvPicPr>
          <p:cNvPr id="9219" name="_x65982920" descr="EMB000022403d5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3" y="281312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191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_x65983160" descr="EMB000022403d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594"/>
            <a:ext cx="2066510" cy="5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1167"/>
              </p:ext>
            </p:extLst>
          </p:nvPr>
        </p:nvGraphicFramePr>
        <p:xfrm>
          <a:off x="2366683" y="1129552"/>
          <a:ext cx="6529891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사그레스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Sagres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Preta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포르투갈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4.3%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흑맥주</a:t>
                      </a:r>
                    </a:p>
                    <a:p>
                      <a:pPr fontAlgn="base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Sociedade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Central de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Cervejas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사의 흑맥주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보리 본래의 달콤함이 자아내는 향기는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매우 견실한 맛이 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세계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나라 이상에도 수출되고 있는 인기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  <a:tr h="123175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사그레스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Sagres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포르투갈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5.1%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fontAlgn="base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1934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당시의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양조 회사가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SCC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통합되었다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SCC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1977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국책 회사가 되어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포르투갈의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주산업에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가세한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 기업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사그레스를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브랜드명으로 한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801414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임페리얼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(Imperial)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포르투갈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5.1%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호프의 향기를 충분히 즐길 수 있도록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그리고 신선한 마음이 들 수 있도록 개발된 맥주로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쓴 맛을 극히 억제한 맥주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5419"/>
                  </a:ext>
                </a:extLst>
              </a:tr>
            </a:tbl>
          </a:graphicData>
        </a:graphic>
      </p:graphicFrame>
      <p:pic>
        <p:nvPicPr>
          <p:cNvPr id="4099" name="_x65983000" descr="EMB000022403d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2955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65983160" descr="EMB000022403d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9698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65982120" descr="EMB000022403d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534348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65983080" descr="EMB000022403d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36" y="4558552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01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65982840" descr="EMB000022403d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580"/>
            <a:ext cx="1930998" cy="47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500003"/>
              </p:ext>
            </p:extLst>
          </p:nvPr>
        </p:nvGraphicFramePr>
        <p:xfrm>
          <a:off x="2097741" y="1021977"/>
          <a:ext cx="6529891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9891">
                  <a:extLst>
                    <a:ext uri="{9D8B030D-6E8A-4147-A177-3AD203B41FA5}">
                      <a16:colId xmlns:a16="http://schemas.microsoft.com/office/drawing/2014/main" val="2993540118"/>
                    </a:ext>
                  </a:extLst>
                </a:gridCol>
              </a:tblGrid>
              <a:tr h="1151067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에비수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yebisu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도수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5% 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형태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라거맥주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제조사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sapporo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breweries Ltd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에비수의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이름은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지역명일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뿐이 아니라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신토신의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이름이기도 하다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도르트문트 지역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라거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스타일로 부드러운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몰트향과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홉향의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발란스가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좋으며 쌉쌀하고 깊은 맛은 가히 일본 대표 맥주라 불릴만하다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98059"/>
                  </a:ext>
                </a:extLst>
              </a:tr>
            </a:tbl>
          </a:graphicData>
        </a:graphic>
      </p:graphicFrame>
      <p:pic>
        <p:nvPicPr>
          <p:cNvPr id="7171" name="_x65983080" descr="EMB000022403d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2965"/>
            <a:ext cx="762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2485870" y="855088"/>
            <a:ext cx="4172259" cy="5893678"/>
            <a:chOff x="2222645" y="466950"/>
            <a:chExt cx="4434223" cy="62818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2645" y="466950"/>
              <a:ext cx="4434223" cy="6281816"/>
            </a:xfrm>
            <a:prstGeom prst="rect">
              <a:avLst/>
            </a:prstGeom>
          </p:spPr>
        </p:pic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3116048" y="800167"/>
              <a:ext cx="184731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44"/>
            <p:cNvSpPr>
              <a:spLocks noChangeArrowheads="1"/>
            </p:cNvSpPr>
            <p:nvPr/>
          </p:nvSpPr>
          <p:spPr bwMode="auto">
            <a:xfrm>
              <a:off x="2974015" y="919219"/>
              <a:ext cx="1066318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Hot water tank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5"/>
            <p:cNvSpPr>
              <a:spLocks noChangeArrowheads="1"/>
            </p:cNvSpPr>
            <p:nvPr/>
          </p:nvSpPr>
          <p:spPr bwMode="auto">
            <a:xfrm>
              <a:off x="5410532" y="2507642"/>
              <a:ext cx="747320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3" tooltip="Mashing"/>
                </a:rPr>
                <a:t>Mash tun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>
              <a:off x="6036591" y="861722"/>
              <a:ext cx="441146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4" tooltip="Grain bill"/>
                </a:rPr>
                <a:t>Malt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4040333" y="2099533"/>
              <a:ext cx="505267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5" tooltip="Hops"/>
                </a:rPr>
                <a:t>Hops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3291419" y="3361637"/>
              <a:ext cx="633507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6" tooltip="Brewing"/>
                </a:rPr>
                <a:t>Copper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5513522" y="3644018"/>
              <a:ext cx="724878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7" tooltip="Hopback"/>
                </a:rPr>
                <a:t>Hopback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3180303" y="5639624"/>
              <a:ext cx="98425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Add </a:t>
              </a: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8" tooltip="Yeast"/>
                </a:rPr>
                <a:t>yeast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to</a:t>
              </a:r>
              <a:b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9" tooltip="Brewing"/>
                </a:rPr>
                <a:t>fermenter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4545600" y="4739295"/>
              <a:ext cx="822661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0" tooltip="Heat exchanger"/>
                </a:rPr>
                <a:t>Heat</a:t>
              </a:r>
              <a:b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0" tooltip="Heat exchanger"/>
                </a:rPr>
              </a:b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0" tooltip="Heat exchanger"/>
                </a:rPr>
                <a:t>exchanger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52"/>
            <p:cNvSpPr>
              <a:spLocks noChangeArrowheads="1"/>
            </p:cNvSpPr>
            <p:nvPr/>
          </p:nvSpPr>
          <p:spPr bwMode="auto">
            <a:xfrm>
              <a:off x="5449003" y="5133995"/>
              <a:ext cx="708848" cy="262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1" tooltip="Beer bottle"/>
                </a:rPr>
                <a:t>Bottling</a:t>
              </a:r>
              <a:endPara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/>
          </p:nvSpPr>
          <p:spPr bwMode="auto">
            <a:xfrm>
              <a:off x="5345207" y="6007074"/>
              <a:ext cx="893193" cy="2462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2" tooltip="Cask ale"/>
                </a:rPr>
                <a:t>Cask</a:t>
              </a:r>
              <a:r>
                <a:rPr kumimoji="0" lang="ko-KR" altLang="ko-KR" sz="1000" b="0" i="0" u="none" strike="noStrike" cap="none" normalizeH="0" baseline="0" dirty="0">
                  <a:ln>
                    <a:noFill/>
                  </a:ln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or </a:t>
              </a:r>
              <a:r>
                <a:rPr kumimoji="0" lang="ko-KR" altLang="ko-KR" sz="1000" b="1" i="0" u="none" strike="noStrike" cap="none" normalizeH="0" baseline="0" dirty="0">
                  <a:ln>
                    <a:noFill/>
                  </a:ln>
                  <a:solidFill>
                    <a:srgbClr val="0B008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  <a:hlinkClick r:id="rId13" tooltip="Draught beer"/>
                </a:rPr>
                <a:t>keg</a:t>
              </a:r>
              <a:endPara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309"/>
            <a:ext cx="9144000" cy="1349992"/>
          </a:xfrm>
        </p:spPr>
        <p:txBody>
          <a:bodyPr>
            <a:normAutofit/>
          </a:bodyPr>
          <a:lstStyle/>
          <a:p>
            <a:r>
              <a:rPr lang="ko-KR" altLang="ko-KR" sz="32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 illustrating the process of brewing beer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713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55" y="271849"/>
            <a:ext cx="6978204" cy="65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9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Malted barley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48" y="1659118"/>
            <a:ext cx="6356633" cy="42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63" y="1329872"/>
            <a:ext cx="6309674" cy="47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3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1126</TotalTime>
  <Words>5514</Words>
  <Application>Microsoft Office PowerPoint</Application>
  <PresentationFormat>화면 슬라이드 쇼(4:3)</PresentationFormat>
  <Paragraphs>383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맑은 고딕</vt:lpstr>
      <vt:lpstr>바탕</vt:lpstr>
      <vt:lpstr>Arial</vt:lpstr>
      <vt:lpstr>Calibri</vt:lpstr>
      <vt:lpstr>Calibri Light</vt:lpstr>
      <vt:lpstr>Office 테마</vt:lpstr>
      <vt:lpstr>맥주</vt:lpstr>
      <vt:lpstr>PowerPoint 프레젠테이션</vt:lpstr>
      <vt:lpstr>PowerPoint 프레젠테이션</vt:lpstr>
      <vt:lpstr>PowerPoint 프레젠테이션</vt:lpstr>
      <vt:lpstr>PowerPoint 프레젠테이션</vt:lpstr>
      <vt:lpstr>Diagram illustrating the process of brewing beer</vt:lpstr>
      <vt:lpstr>PowerPoint 프레젠테이션</vt:lpstr>
      <vt:lpstr>Malted barley</vt:lpstr>
      <vt:lpstr>Hop</vt:lpstr>
      <vt:lpstr>PowerPoint 프레젠테이션</vt:lpstr>
      <vt:lpstr>Reinheitsgebot</vt:lpstr>
      <vt:lpstr>독일맥주</vt:lpstr>
      <vt:lpstr>한국맥주가 맛이 없는 이유 1: 맥아와 홉의 비율</vt:lpstr>
      <vt:lpstr>한국맥주가 맛이 없는 이유 2: 하이그래비티 공법 + 물타기</vt:lpstr>
      <vt:lpstr>PowerPoint 프레젠테이션</vt:lpstr>
      <vt:lpstr>한국맥주가 맛이 없는 이유 3: 유통과정의 뜨거움</vt:lpstr>
      <vt:lpstr>PowerPoint 프레젠테이션</vt:lpstr>
      <vt:lpstr>점입가경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맥주</dc:title>
  <dc:creator>선도원</dc:creator>
  <cp:lastModifiedBy>Dowon SHUN</cp:lastModifiedBy>
  <cp:revision>94</cp:revision>
  <cp:lastPrinted>2020-01-11T03:41:41Z</cp:lastPrinted>
  <dcterms:created xsi:type="dcterms:W3CDTF">2017-06-13T07:04:44Z</dcterms:created>
  <dcterms:modified xsi:type="dcterms:W3CDTF">2025-07-31T14:30:42Z</dcterms:modified>
</cp:coreProperties>
</file>